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52"/>
  </p:notesMasterIdLst>
  <p:handoutMasterIdLst>
    <p:handoutMasterId r:id="rId53"/>
  </p:handoutMasterIdLst>
  <p:sldIdLst>
    <p:sldId id="458" r:id="rId2"/>
    <p:sldId id="457" r:id="rId3"/>
    <p:sldId id="459" r:id="rId4"/>
    <p:sldId id="460" r:id="rId5"/>
    <p:sldId id="461" r:id="rId6"/>
    <p:sldId id="462" r:id="rId7"/>
    <p:sldId id="497" r:id="rId8"/>
    <p:sldId id="498" r:id="rId9"/>
    <p:sldId id="499" r:id="rId10"/>
    <p:sldId id="500" r:id="rId11"/>
    <p:sldId id="463" r:id="rId12"/>
    <p:sldId id="467" r:id="rId13"/>
    <p:sldId id="464" r:id="rId14"/>
    <p:sldId id="492" r:id="rId15"/>
    <p:sldId id="453" r:id="rId16"/>
    <p:sldId id="454" r:id="rId17"/>
    <p:sldId id="455" r:id="rId18"/>
    <p:sldId id="456" r:id="rId19"/>
    <p:sldId id="465" r:id="rId20"/>
    <p:sldId id="466" r:id="rId21"/>
    <p:sldId id="468" r:id="rId22"/>
    <p:sldId id="469" r:id="rId23"/>
    <p:sldId id="471" r:id="rId24"/>
    <p:sldId id="493" r:id="rId25"/>
    <p:sldId id="473" r:id="rId26"/>
    <p:sldId id="474" r:id="rId27"/>
    <p:sldId id="501" r:id="rId28"/>
    <p:sldId id="502" r:id="rId29"/>
    <p:sldId id="475" r:id="rId30"/>
    <p:sldId id="494" r:id="rId31"/>
    <p:sldId id="478" r:id="rId32"/>
    <p:sldId id="480" r:id="rId33"/>
    <p:sldId id="481" r:id="rId34"/>
    <p:sldId id="483" r:id="rId35"/>
    <p:sldId id="495" r:id="rId36"/>
    <p:sldId id="488" r:id="rId37"/>
    <p:sldId id="489" r:id="rId38"/>
    <p:sldId id="477" r:id="rId39"/>
    <p:sldId id="443" r:id="rId40"/>
    <p:sldId id="444" r:id="rId41"/>
    <p:sldId id="445" r:id="rId42"/>
    <p:sldId id="446" r:id="rId43"/>
    <p:sldId id="452" r:id="rId44"/>
    <p:sldId id="447" r:id="rId45"/>
    <p:sldId id="448" r:id="rId46"/>
    <p:sldId id="449" r:id="rId47"/>
    <p:sldId id="496" r:id="rId48"/>
    <p:sldId id="490" r:id="rId49"/>
    <p:sldId id="491" r:id="rId50"/>
    <p:sldId id="440" r:id="rId5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" initials="MB" lastIdx="3" clrIdx="0">
    <p:extLst>
      <p:ext uri="{19B8F6BF-5375-455C-9EA6-DF929625EA0E}">
        <p15:presenceInfo xmlns:p15="http://schemas.microsoft.com/office/powerpoint/2012/main" userId="Moham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1" autoAdjust="0"/>
    <p:restoredTop sz="94421" autoAdjust="0"/>
  </p:normalViewPr>
  <p:slideViewPr>
    <p:cSldViewPr>
      <p:cViewPr varScale="1">
        <p:scale>
          <a:sx n="85" d="100"/>
          <a:sy n="85" d="100"/>
        </p:scale>
        <p:origin x="147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92134-AB3B-494F-9E1D-A1D3D8F09037}" type="datetimeFigureOut">
              <a:rPr lang="fr-FR" smtClean="0"/>
              <a:pPr/>
              <a:t>02/03/2017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B0DE6-07B1-44D3-9976-489BB9D36774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38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CEFC1-07C7-49B5-852D-36FEF73C5A18}" type="datetimeFigureOut">
              <a:rPr lang="fr-FR" smtClean="0"/>
              <a:pPr/>
              <a:t>02/03/2017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900F5-969D-42E8-B0AC-C5F9C181C89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4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LSRO - EPFL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CB0EB2-9FD8-4066-A533-38DDE8CBF201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704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BAB3-6342-477E-AC9B-343A8F7251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15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BAB3-6342-477E-AC9B-343A8F7251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52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900F5-969D-42E8-B0AC-C5F9C181C893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955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BAB3-6342-477E-AC9B-343A8F7251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Magenta :</a:t>
            </a:r>
            <a:r>
              <a:rPr lang="en-GB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71.87mm2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Green: 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169.51 mm2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Cyan: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29.26mm2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Total: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270.63mm2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900F5-969D-42E8-B0AC-C5F9C181C893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44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900F5-969D-42E8-B0AC-C5F9C181C893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80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09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900F5-969D-42E8-B0AC-C5F9C181C893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37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900F5-969D-42E8-B0AC-C5F9C181C893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16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900F5-969D-42E8-B0AC-C5F9C181C893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506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23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93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BAB3-6342-477E-AC9B-343A8F7251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45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BAB3-6342-477E-AC9B-343A8F7251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5D725-75F2-44D8-9B2D-CBAD6170CF51}" type="datetime1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99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E6C4-2D72-4775-87EF-8E64DD0476FC}" type="datetime1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33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AD18-CF3F-4FA7-997B-5DD71B0DB79C}" type="datetime1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6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146A-8E80-40CF-B9FC-95A89FD55FC5}" type="datetime1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75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38CF-125E-4078-9362-8CCDE32012FD}" type="datetime1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97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2427-28E4-4C85-8D24-49D885B3AC74}" type="datetime1">
              <a:rPr lang="en-GB" smtClean="0"/>
              <a:t>02/03/2017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31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D6CDC-980F-42C6-B37E-6A1C445DD92F}" type="datetime1">
              <a:rPr lang="en-GB" smtClean="0"/>
              <a:t>02/03/2017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31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34BE-50A3-4C6D-91B3-B8666D8E8B9A}" type="datetime1">
              <a:rPr lang="en-GB" smtClean="0"/>
              <a:t>02/03/2017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59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14F5A-0610-48A0-AB7F-6C31B8C8AB10}" type="datetime1">
              <a:rPr lang="en-GB" smtClean="0"/>
              <a:t>02/03/2017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051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F02-0A62-4EC6-94D7-B4643837FFFA}" type="datetime1">
              <a:rPr lang="en-GB" smtClean="0"/>
              <a:t>02/03/2017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5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7B9A-708C-4E9C-BB48-9C2E0F4628CC}" type="datetime1">
              <a:rPr lang="en-GB" smtClean="0"/>
              <a:t>02/03/2017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71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7C33E-F50C-4248-808F-F0D1407F9AAA}" type="datetime1">
              <a:rPr lang="en-GB" smtClean="0"/>
              <a:t>02/03/2017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F4BA5-3093-4432-8795-92A3217F89AA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85522"/>
            <a:ext cx="1080120" cy="51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0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png"/><Relationship Id="rId4" Type="http://schemas.openxmlformats.org/officeDocument/2006/relationships/package" Target="../embeddings/Microsoft_Word_Document1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Hc_Pr_hhaNA" TargetMode="Externa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_S8JIjHawv0" TargetMode="External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804885" y="5500702"/>
            <a:ext cx="3647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EPFL, </a:t>
            </a:r>
          </a:p>
          <a:p>
            <a:pPr algn="ctr"/>
            <a:r>
              <a:rPr lang="en-US" dirty="0" err="1" smtClean="0">
                <a:latin typeface="Calibri" panose="020F0502020204030204" pitchFamily="34" charset="0"/>
              </a:rPr>
              <a:t>Laboratoire</a:t>
            </a:r>
            <a:r>
              <a:rPr lang="en-US" dirty="0" smtClean="0">
                <a:latin typeface="Calibri" panose="020F0502020204030204" pitchFamily="34" charset="0"/>
              </a:rPr>
              <a:t> de </a:t>
            </a:r>
            <a:r>
              <a:rPr lang="en-US" dirty="0" err="1" smtClean="0">
                <a:latin typeface="Calibri" panose="020F0502020204030204" pitchFamily="34" charset="0"/>
              </a:rPr>
              <a:t>Systèmes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Robotiques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</a:p>
          <a:p>
            <a:pPr algn="ctr"/>
            <a:r>
              <a:rPr lang="en-US" dirty="0" err="1" smtClean="0">
                <a:latin typeface="Calibri" panose="020F0502020204030204" pitchFamily="34" charset="0"/>
              </a:rPr>
              <a:t>Institut</a:t>
            </a:r>
            <a:r>
              <a:rPr lang="en-US" dirty="0" smtClean="0">
                <a:latin typeface="Calibri" panose="020F0502020204030204" pitchFamily="34" charset="0"/>
              </a:rPr>
              <a:t> of </a:t>
            </a:r>
            <a:r>
              <a:rPr lang="en-US" dirty="0" err="1" smtClean="0">
                <a:latin typeface="Calibri" panose="020F0502020204030204" pitchFamily="34" charset="0"/>
              </a:rPr>
              <a:t>MicroTechnology</a:t>
            </a:r>
            <a:endParaRPr lang="en-US" dirty="0" smtClean="0"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6365" y="4814840"/>
            <a:ext cx="191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</a:rPr>
              <a:t>Philipp Hörler</a:t>
            </a:r>
          </a:p>
          <a:p>
            <a:r>
              <a:rPr lang="en-US" sz="1600" dirty="0" smtClean="0">
                <a:latin typeface="Calibri" panose="020F0502020204030204" pitchFamily="34" charset="0"/>
              </a:rPr>
              <a:t>Jean-Paul </a:t>
            </a:r>
            <a:r>
              <a:rPr lang="en-US" sz="1600" dirty="0" err="1" smtClean="0">
                <a:latin typeface="Calibri" panose="020F0502020204030204" pitchFamily="34" charset="0"/>
              </a:rPr>
              <a:t>Kneib</a:t>
            </a:r>
            <a:endParaRPr lang="en-US" sz="1600" dirty="0" smtClean="0">
              <a:latin typeface="Calibri" panose="020F0502020204030204" pitchFamily="34" charset="0"/>
            </a:endParaRPr>
          </a:p>
        </p:txBody>
      </p:sp>
      <p:sp>
        <p:nvSpPr>
          <p:cNvPr id="4" name="AutoShape 2" descr="Résultat de recherche d'images pour &quot;EPFL rolex learn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398925"/>
            <a:ext cx="6665990" cy="389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4"/>
          <p:cNvSpPr txBox="1">
            <a:spLocks/>
          </p:cNvSpPr>
          <p:nvPr/>
        </p:nvSpPr>
        <p:spPr>
          <a:xfrm>
            <a:off x="6732240" y="539961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02.03.2017</a:t>
            </a:r>
            <a:endParaRPr lang="fr-FR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55576" y="210089"/>
            <a:ext cx="7467600" cy="12033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400" b="1" dirty="0" smtClean="0">
                <a:latin typeface="Calibri" panose="020F0502020204030204" pitchFamily="34" charset="0"/>
              </a:rPr>
              <a:t>Micro-</a:t>
            </a:r>
            <a:r>
              <a:rPr lang="fr-CH" sz="2400" b="1" dirty="0" err="1" smtClean="0">
                <a:latin typeface="Calibri" panose="020F0502020204030204" pitchFamily="34" charset="0"/>
              </a:rPr>
              <a:t>Positioners</a:t>
            </a:r>
            <a:r>
              <a:rPr lang="fr-CH" sz="2400" b="1" dirty="0" smtClean="0">
                <a:latin typeface="Calibri" panose="020F0502020204030204" pitchFamily="34" charset="0"/>
              </a:rPr>
              <a:t> for </a:t>
            </a:r>
            <a:r>
              <a:rPr lang="fr-CH" sz="2400" b="1" dirty="0" err="1" smtClean="0">
                <a:latin typeface="Calibri" panose="020F0502020204030204" pitchFamily="34" charset="0"/>
              </a:rPr>
              <a:t>Astrophysical</a:t>
            </a:r>
            <a:r>
              <a:rPr lang="fr-CH" sz="2400" b="1" dirty="0" smtClean="0">
                <a:latin typeface="Calibri" panose="020F0502020204030204" pitchFamily="34" charset="0"/>
              </a:rPr>
              <a:t> </a:t>
            </a:r>
            <a:r>
              <a:rPr lang="fr-CH" sz="2400" b="1" dirty="0" err="1" smtClean="0">
                <a:latin typeface="Calibri" panose="020F0502020204030204" pitchFamily="34" charset="0"/>
              </a:rPr>
              <a:t>Surveys</a:t>
            </a:r>
            <a:r>
              <a:rPr lang="fr-CH" sz="2400" b="1" dirty="0" smtClean="0">
                <a:latin typeface="Calibri" panose="020F0502020204030204" pitchFamily="34" charset="0"/>
              </a:rPr>
              <a:t/>
            </a:r>
            <a:br>
              <a:rPr lang="fr-CH" sz="2400" b="1" dirty="0" smtClean="0">
                <a:latin typeface="Calibri" panose="020F0502020204030204" pitchFamily="34" charset="0"/>
              </a:rPr>
            </a:br>
            <a:endParaRPr lang="fr-CH" sz="2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3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" t="19062" r="5429" b="37509"/>
          <a:stretch/>
        </p:blipFill>
        <p:spPr>
          <a:xfrm>
            <a:off x="17068" y="1747767"/>
            <a:ext cx="9126932" cy="328569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7423" y="857250"/>
            <a:ext cx="7760970" cy="813163"/>
          </a:xfrm>
        </p:spPr>
        <p:txBody>
          <a:bodyPr/>
          <a:lstStyle/>
          <a:p>
            <a:pPr algn="ctr"/>
            <a:r>
              <a:rPr lang="fr-CH" dirty="0" smtClean="0"/>
              <a:t>Prototyp</a:t>
            </a:r>
            <a:r>
              <a:rPr lang="fr-CH" dirty="0" smtClean="0"/>
              <a:t>e of the </a:t>
            </a:r>
            <a:r>
              <a:rPr lang="fr-CH" dirty="0" smtClean="0"/>
              <a:t>DESI </a:t>
            </a:r>
            <a:r>
              <a:rPr lang="fr-CH" dirty="0" err="1" smtClean="0"/>
              <a:t>positioner</a:t>
            </a:r>
            <a:endParaRPr lang="fr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Philipp Hörler, 02.03.2017</a:t>
            </a:r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D9A-B9B5-4D6E-847F-635150EBD3FE}" type="slidenum">
              <a:rPr lang="fr-CH" smtClean="0"/>
              <a:pPr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89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5245"/>
            <a:ext cx="7886700" cy="1325563"/>
          </a:xfrm>
        </p:spPr>
        <p:txBody>
          <a:bodyPr vert="horz" lIns="68580" tIns="34290" rIns="68580" bIns="34290" rtlCol="0">
            <a:normAutofit/>
          </a:bodyPr>
          <a:lstStyle/>
          <a:p>
            <a:pPr algn="ctr" defTabSz="914400">
              <a:spcBef>
                <a:spcPts val="1000"/>
              </a:spcBef>
              <a:buFont typeface="Arial" panose="020B0604020202020204" pitchFamily="34" charset="0"/>
            </a:pPr>
            <a:r>
              <a:rPr lang="en-GB" sz="3200" dirty="0">
                <a:latin typeface="+mn-lt"/>
                <a:ea typeface="+mn-ea"/>
                <a:cs typeface="+mn-cs"/>
              </a:rPr>
              <a:t>Positioner</a:t>
            </a:r>
            <a:r>
              <a:rPr lang="en-GB" sz="2800" dirty="0">
                <a:latin typeface="+mn-lt"/>
                <a:ea typeface="+mn-ea"/>
                <a:cs typeface="+mn-cs"/>
              </a:rPr>
              <a:t> </a:t>
            </a:r>
            <a:r>
              <a:rPr lang="en-GB" sz="3200" dirty="0" smtClean="0">
                <a:latin typeface="+mn-lt"/>
                <a:ea typeface="+mn-ea"/>
                <a:cs typeface="+mn-cs"/>
              </a:rPr>
              <a:t>requirements (MOONS Project)</a:t>
            </a:r>
            <a:endParaRPr lang="en-GB" sz="2800" dirty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93626" y="1491666"/>
          <a:ext cx="5256583" cy="4652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78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587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8939">
                <a:tc>
                  <a:txBody>
                    <a:bodyPr/>
                    <a:lstStyle/>
                    <a:p>
                      <a:r>
                        <a:rPr lang="en-GB" sz="1600" u="none" strike="noStrike" kern="1200" baseline="0" dirty="0" smtClean="0"/>
                        <a:t>Item</a:t>
                      </a:r>
                      <a:endParaRPr lang="en-GB" sz="1600" b="1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u="none" strike="noStrike" kern="1200" baseline="0" dirty="0" smtClean="0"/>
                        <a:t>Requirement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12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XY</a:t>
                      </a:r>
                      <a:r>
                        <a:rPr lang="en-GB" sz="1600" baseline="0" dirty="0" smtClean="0"/>
                        <a:t> Error accuracy/precision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FF0000"/>
                          </a:solidFill>
                        </a:rPr>
                        <a:t>&lt; 20µm</a:t>
                      </a:r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7300">
                <a:tc>
                  <a:txBody>
                    <a:bodyPr/>
                    <a:lstStyle/>
                    <a:p>
                      <a:r>
                        <a:rPr lang="es-ES" sz="1600" u="none" strike="noStrike" kern="1200" baseline="0" dirty="0" smtClean="0"/>
                        <a:t>Z Error (</a:t>
                      </a:r>
                      <a:r>
                        <a:rPr lang="es-ES" sz="1600" u="none" strike="noStrike" kern="1200" baseline="0" dirty="0" err="1" smtClean="0"/>
                        <a:t>defocus</a:t>
                      </a:r>
                      <a:r>
                        <a:rPr lang="es-ES" sz="1600" u="none" strike="noStrike" kern="1200" baseline="0" dirty="0" smtClean="0"/>
                        <a:t>)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u="none" strike="noStrike" kern="1200" baseline="0" dirty="0" smtClean="0"/>
                        <a:t>&lt; 70µm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8939">
                <a:tc>
                  <a:txBody>
                    <a:bodyPr/>
                    <a:lstStyle/>
                    <a:p>
                      <a:r>
                        <a:rPr lang="nn-NO" sz="1600" u="none" strike="noStrike" kern="1200" baseline="0" dirty="0" smtClean="0"/>
                        <a:t>Tilt Error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sz="1600" u="none" strike="noStrike" kern="1200" baseline="0" dirty="0" smtClean="0">
                          <a:solidFill>
                            <a:srgbClr val="FF0000"/>
                          </a:solidFill>
                        </a:rPr>
                        <a:t>&lt; 0.15°</a:t>
                      </a:r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7300">
                <a:tc>
                  <a:txBody>
                    <a:bodyPr/>
                    <a:lstStyle/>
                    <a:p>
                      <a:r>
                        <a:rPr lang="en-GB" sz="1600" u="none" strike="noStrike" kern="1200" baseline="0" dirty="0" smtClean="0"/>
                        <a:t>Reconfiguration time 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u="none" strike="noStrike" kern="1200" baseline="0" dirty="0" smtClean="0"/>
                        <a:t>&lt; 30 s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7300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Throughput loss due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 to FRD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FF0000"/>
                          </a:solidFill>
                        </a:rPr>
                        <a:t>&lt; 3%</a:t>
                      </a:r>
                      <a:endParaRPr lang="en-GB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7300">
                <a:tc>
                  <a:txBody>
                    <a:bodyPr/>
                    <a:lstStyle/>
                    <a:p>
                      <a:r>
                        <a:rPr lang="en-GB" sz="1600" u="none" strike="noStrike" kern="1200" baseline="0" dirty="0" smtClean="0"/>
                        <a:t>Power while active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u="none" strike="noStrike" kern="1200" baseline="0" dirty="0" smtClean="0"/>
                        <a:t>&lt; 2W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7300">
                <a:tc>
                  <a:txBody>
                    <a:bodyPr/>
                    <a:lstStyle/>
                    <a:p>
                      <a:r>
                        <a:rPr lang="en-GB" sz="1600" u="none" strike="noStrike" kern="1200" baseline="0" dirty="0" smtClean="0"/>
                        <a:t>Power while sleep 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u="none" strike="noStrike" kern="1200" baseline="0" dirty="0" smtClean="0"/>
                        <a:t>0W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7300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Lifetime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10^6 targets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 / 10 years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0125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Workspace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Annular shape,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kern="1200" dirty="0" smtClean="0">
                          <a:effectLst/>
                        </a:rPr>
                        <a:t>50 mm OD, 18 mm ID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60125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Risk of collision with adjacent fibres/cables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minimized</a:t>
                      </a:r>
                      <a:endParaRPr lang="en-GB" sz="160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5850209" y="1988840"/>
            <a:ext cx="10081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50209" y="2732605"/>
            <a:ext cx="10081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164288" y="2473994"/>
            <a:ext cx="1656184" cy="517221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GB" sz="2400" dirty="0" smtClean="0">
                <a:solidFill>
                  <a:srgbClr val="FF0000"/>
                </a:solidFill>
              </a:rPr>
              <a:t>Challenges</a:t>
            </a:r>
            <a:endParaRPr lang="en-GB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850209" y="3501008"/>
            <a:ext cx="10081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850209" y="5733256"/>
            <a:ext cx="10081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8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 rot="5400000">
            <a:off x="3309656" y="1017649"/>
            <a:ext cx="1914994" cy="8738832"/>
            <a:chOff x="5405360" y="233674"/>
            <a:chExt cx="1914994" cy="87388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20835" y="3972664"/>
              <a:ext cx="8495834" cy="1503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6317941" y="860092"/>
              <a:ext cx="0" cy="3299341"/>
            </a:xfrm>
            <a:prstGeom prst="line">
              <a:avLst/>
            </a:prstGeom>
            <a:ln w="381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80285" y="3645024"/>
              <a:ext cx="0" cy="3268416"/>
            </a:xfrm>
            <a:prstGeom prst="line">
              <a:avLst/>
            </a:prstGeom>
            <a:ln w="381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724128" y="233674"/>
              <a:ext cx="0" cy="1325563"/>
            </a:xfrm>
            <a:prstGeom prst="line">
              <a:avLst/>
            </a:prstGeom>
            <a:ln w="381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 rot="16200000">
              <a:off x="6909825" y="5425092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400" dirty="0" smtClean="0"/>
                <a:t>α</a:t>
              </a:r>
              <a:endParaRPr lang="en-GB" sz="24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6169715" y="518751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400" dirty="0" smtClean="0"/>
                <a:t>β</a:t>
              </a:r>
              <a:endParaRPr lang="en-GB" sz="24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5496571" y="1468027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400" dirty="0" smtClean="0"/>
                <a:t>f</a:t>
              </a:r>
              <a:endParaRPr lang="en-GB" sz="2400" dirty="0"/>
            </a:p>
          </p:txBody>
        </p:sp>
      </p:grpSp>
      <p:sp>
        <p:nvSpPr>
          <p:cNvPr id="38" name="Titre 1"/>
          <p:cNvSpPr>
            <a:spLocks noGrp="1"/>
          </p:cNvSpPr>
          <p:nvPr>
            <p:ph type="title"/>
          </p:nvPr>
        </p:nvSpPr>
        <p:spPr>
          <a:xfrm>
            <a:off x="2808603" y="383944"/>
            <a:ext cx="2417265" cy="535531"/>
          </a:xfrm>
          <a:noFill/>
        </p:spPr>
        <p:txBody>
          <a:bodyPr wrap="none" rtlCol="0">
            <a:spAutoFit/>
          </a:bodyPr>
          <a:lstStyle/>
          <a:p>
            <a:pPr defTabSz="914400"/>
            <a:r>
              <a:rPr lang="fr-FR" sz="3200" dirty="0" smtClean="0">
                <a:latin typeface="+mn-lt"/>
                <a:ea typeface="+mn-ea"/>
                <a:cs typeface="+mn-cs"/>
              </a:rPr>
              <a:t>Tilt </a:t>
            </a:r>
            <a:r>
              <a:rPr lang="fr-FR" sz="3200" dirty="0" err="1" smtClean="0">
                <a:latin typeface="+mn-lt"/>
                <a:ea typeface="+mn-ea"/>
                <a:cs typeface="+mn-cs"/>
              </a:rPr>
              <a:t>definition</a:t>
            </a:r>
            <a:endParaRPr lang="fr-FR" sz="3200" dirty="0"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8371" y="1268185"/>
            <a:ext cx="7487257" cy="4982434"/>
            <a:chOff x="1473039" y="1143852"/>
            <a:chExt cx="7487257" cy="4982434"/>
          </a:xfrm>
        </p:grpSpPr>
        <p:grpSp>
          <p:nvGrpSpPr>
            <p:cNvPr id="7" name="Group 6"/>
            <p:cNvGrpSpPr/>
            <p:nvPr/>
          </p:nvGrpSpPr>
          <p:grpSpPr>
            <a:xfrm rot="5400000">
              <a:off x="2305014" y="409892"/>
              <a:ext cx="4437216" cy="5905136"/>
              <a:chOff x="321303" y="1633909"/>
              <a:chExt cx="3383226" cy="4502464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2123728" y="3501008"/>
                <a:ext cx="0" cy="237626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16200000">
                <a:off x="676681" y="3618101"/>
                <a:ext cx="1792892" cy="3389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20952804" flipV="1">
                <a:off x="696151" y="2432493"/>
                <a:ext cx="765270" cy="10534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6200000" flipH="1">
                <a:off x="1805043" y="3638593"/>
                <a:ext cx="3086" cy="5036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2058789" y="3697844"/>
                <a:ext cx="0" cy="3993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189956" y="3700550"/>
                <a:ext cx="0" cy="3993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/>
              <p:cNvGrpSpPr/>
              <p:nvPr/>
            </p:nvGrpSpPr>
            <p:grpSpPr>
              <a:xfrm rot="559689">
                <a:off x="1058360" y="2882416"/>
                <a:ext cx="734282" cy="391590"/>
                <a:chOff x="1054797" y="2917963"/>
                <a:chExt cx="734282" cy="39159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 rot="15640311" flipH="1">
                  <a:off x="1289600" y="2806914"/>
                  <a:ext cx="106267" cy="5758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rot="15640311">
                  <a:off x="1442651" y="3076806"/>
                  <a:ext cx="390579" cy="728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rot="15640311">
                  <a:off x="1562101" y="3082576"/>
                  <a:ext cx="384067" cy="69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Arc 18"/>
              <p:cNvSpPr/>
              <p:nvPr/>
            </p:nvSpPr>
            <p:spPr>
              <a:xfrm>
                <a:off x="683916" y="2943736"/>
                <a:ext cx="2944171" cy="1752943"/>
              </a:xfrm>
              <a:prstGeom prst="arc">
                <a:avLst>
                  <a:gd name="adj1" fmla="val 5543019"/>
                  <a:gd name="adj2" fmla="val 804182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Arc 19"/>
              <p:cNvSpPr/>
              <p:nvPr/>
            </p:nvSpPr>
            <p:spPr>
              <a:xfrm>
                <a:off x="321303" y="1633909"/>
                <a:ext cx="3383226" cy="2134771"/>
              </a:xfrm>
              <a:prstGeom prst="arc">
                <a:avLst>
                  <a:gd name="adj1" fmla="val 6770273"/>
                  <a:gd name="adj2" fmla="val 881335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16200000">
                <a:off x="1990114" y="5793651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smtClean="0"/>
                  <a:t>α</a:t>
                </a:r>
                <a:endParaRPr lang="en-GB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16200000">
                <a:off x="1267506" y="4570092"/>
                <a:ext cx="3080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dirty="0"/>
                  <a:t>β</a:t>
                </a:r>
                <a:endParaRPr lang="en-GB" dirty="0"/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 rot="5400000" flipV="1">
              <a:off x="3423638" y="2661209"/>
              <a:ext cx="0" cy="302552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574535" y="3956968"/>
              <a:ext cx="385158" cy="48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g</a:t>
              </a:r>
              <a:endParaRPr lang="en-GB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03520" y="1548694"/>
              <a:ext cx="2551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dirty="0"/>
                <a:t>f</a:t>
              </a:r>
              <a:endParaRPr lang="en-GB" dirty="0"/>
            </a:p>
          </p:txBody>
        </p:sp>
        <p:sp>
          <p:nvSpPr>
            <p:cNvPr id="41" name="Arc 40"/>
            <p:cNvSpPr/>
            <p:nvPr/>
          </p:nvSpPr>
          <p:spPr>
            <a:xfrm rot="5400000">
              <a:off x="2095269" y="2312726"/>
              <a:ext cx="4560896" cy="3066223"/>
            </a:xfrm>
            <a:prstGeom prst="arc">
              <a:avLst>
                <a:gd name="adj1" fmla="val 4667669"/>
                <a:gd name="adj2" fmla="val 615594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834087" y="3661172"/>
              <a:ext cx="380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dirty="0" smtClean="0">
                  <a:solidFill>
                    <a:schemeClr val="accent1"/>
                  </a:solidFill>
                </a:rPr>
                <a:t>0°</a:t>
              </a:r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31118" y="216352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dirty="0" smtClean="0">
                  <a:solidFill>
                    <a:schemeClr val="accent1"/>
                  </a:solidFill>
                </a:rPr>
                <a:t>0.24°</a:t>
              </a:r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469149" y="2926774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dirty="0" smtClean="0">
                  <a:solidFill>
                    <a:schemeClr val="accent1"/>
                  </a:solidFill>
                </a:rPr>
                <a:t>0.11°</a:t>
              </a:r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473039" y="1287084"/>
              <a:ext cx="1622560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dirty="0" smtClean="0">
                  <a:solidFill>
                    <a:schemeClr val="accent1"/>
                  </a:solidFill>
                </a:rPr>
                <a:t>Target angles</a:t>
              </a:r>
            </a:p>
            <a:p>
              <a:endParaRPr lang="fr-CH" dirty="0" smtClean="0">
                <a:solidFill>
                  <a:schemeClr val="accent1"/>
                </a:solidFill>
              </a:endParaRPr>
            </a:p>
            <a:p>
              <a:r>
                <a:rPr lang="en-GB" sz="1600" dirty="0" smtClean="0"/>
                <a:t>Tolerance: ±0.15°</a:t>
              </a:r>
              <a:endParaRPr lang="en-GB" sz="1600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999856" y="3503402"/>
              <a:ext cx="396044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680834" y="2978283"/>
              <a:ext cx="3074779" cy="54432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683200" y="2121385"/>
              <a:ext cx="3067670" cy="141955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6510533" y="2214935"/>
              <a:ext cx="134371" cy="2786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8693292" y="3250445"/>
              <a:ext cx="124085" cy="2572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6604498" y="2291284"/>
              <a:ext cx="2180745" cy="1034408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 rot="1513033">
              <a:off x="7539092" y="2492661"/>
              <a:ext cx="4860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dirty="0" smtClean="0"/>
                <a:t>4m</a:t>
              </a:r>
              <a:endParaRPr lang="en-GB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47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XY error &lt; 20µm</a:t>
            </a:r>
          </a:p>
          <a:p>
            <a:pPr lvl="1"/>
            <a:r>
              <a:rPr lang="en-GB" dirty="0" smtClean="0"/>
              <a:t>The XY error is the sum of the accuracy and precision</a:t>
            </a:r>
          </a:p>
          <a:p>
            <a:pPr lvl="1"/>
            <a:r>
              <a:rPr lang="en-GB" dirty="0" smtClean="0"/>
              <a:t>The accuracy can be very good (&lt;5µm) thanks to calibration</a:t>
            </a:r>
          </a:p>
          <a:p>
            <a:r>
              <a:rPr lang="en-GB" dirty="0" smtClean="0"/>
              <a:t>Tilt error &lt; 0.15°</a:t>
            </a:r>
          </a:p>
          <a:p>
            <a:pPr lvl="1"/>
            <a:r>
              <a:rPr lang="en-GB" dirty="0" smtClean="0"/>
              <a:t>The biggest challenge because it cannot be calibrated</a:t>
            </a:r>
            <a:endParaRPr lang="en-GB" dirty="0"/>
          </a:p>
          <a:p>
            <a:pPr lvl="1"/>
            <a:r>
              <a:rPr lang="en-GB" dirty="0" smtClean="0"/>
              <a:t>Errors from all stages sum up</a:t>
            </a:r>
          </a:p>
          <a:p>
            <a:r>
              <a:rPr lang="en-GB" dirty="0" smtClean="0"/>
              <a:t>Throughput loss due to FRD &lt; 3%</a:t>
            </a:r>
          </a:p>
          <a:p>
            <a:pPr lvl="1"/>
            <a:r>
              <a:rPr lang="en-GB" dirty="0" smtClean="0"/>
              <a:t>Happens because of stress in the fibre</a:t>
            </a:r>
          </a:p>
          <a:p>
            <a:pPr lvl="1"/>
            <a:r>
              <a:rPr lang="en-GB" dirty="0" smtClean="0"/>
              <a:t>=&gt; Bending radius has to be maximized</a:t>
            </a:r>
          </a:p>
          <a:p>
            <a:pPr lvl="1"/>
            <a:r>
              <a:rPr lang="en-GB" dirty="0" smtClean="0"/>
              <a:t>=&gt; Contact with sharp edges has to be avoided</a:t>
            </a:r>
          </a:p>
          <a:p>
            <a:r>
              <a:rPr lang="en-GB" dirty="0"/>
              <a:t>Risk of collision with adjacent fibres/cables</a:t>
            </a:r>
          </a:p>
          <a:p>
            <a:pPr lvl="1"/>
            <a:r>
              <a:rPr lang="en-GB" dirty="0"/>
              <a:t>As the upper stages rotate, the fibre and cables are moved</a:t>
            </a:r>
          </a:p>
          <a:p>
            <a:pPr lvl="1"/>
            <a:r>
              <a:rPr lang="en-GB" dirty="0"/>
              <a:t>If they collide with adjacent fibres or cables, they can get stuck.</a:t>
            </a:r>
            <a:endParaRPr lang="fr-CH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75245"/>
            <a:ext cx="7886700" cy="13255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3200" smtClean="0">
                <a:latin typeface="+mn-lt"/>
                <a:ea typeface="+mn-ea"/>
                <a:cs typeface="+mn-cs"/>
              </a:rPr>
              <a:t>Positioner</a:t>
            </a:r>
            <a:r>
              <a:rPr lang="en-GB" sz="2800" smtClean="0">
                <a:latin typeface="+mn-lt"/>
                <a:ea typeface="+mn-ea"/>
                <a:cs typeface="+mn-cs"/>
              </a:rPr>
              <a:t> </a:t>
            </a:r>
            <a:r>
              <a:rPr lang="en-GB" sz="3200" smtClean="0">
                <a:latin typeface="+mn-lt"/>
                <a:ea typeface="+mn-ea"/>
                <a:cs typeface="+mn-cs"/>
              </a:rPr>
              <a:t>requirements</a:t>
            </a:r>
            <a:endParaRPr lang="en-GB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5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Project Introduction</a:t>
            </a:r>
            <a:endParaRPr lang="en-GB" dirty="0" smtClean="0"/>
          </a:p>
          <a:p>
            <a:r>
              <a:rPr lang="en-GB" b="1" dirty="0" smtClean="0"/>
              <a:t>Positioner </a:t>
            </a:r>
            <a:r>
              <a:rPr lang="en-GB" b="1" dirty="0" smtClean="0"/>
              <a:t>Design</a:t>
            </a:r>
            <a:endParaRPr lang="en-GB" b="1" dirty="0" smtClean="0"/>
          </a:p>
          <a:p>
            <a:r>
              <a:rPr lang="en-GB" dirty="0" smtClean="0"/>
              <a:t>Electronic </a:t>
            </a:r>
            <a:r>
              <a:rPr lang="en-GB" dirty="0" smtClean="0"/>
              <a:t>board</a:t>
            </a:r>
          </a:p>
          <a:p>
            <a:r>
              <a:rPr lang="en-GB" dirty="0" smtClean="0"/>
              <a:t>Collision avoidance</a:t>
            </a:r>
            <a:endParaRPr lang="en-GB" dirty="0" smtClean="0"/>
          </a:p>
          <a:p>
            <a:r>
              <a:rPr lang="en-GB" dirty="0" smtClean="0"/>
              <a:t>Test </a:t>
            </a:r>
            <a:r>
              <a:rPr lang="en-GB" dirty="0" smtClean="0"/>
              <a:t>bench for performance assessment</a:t>
            </a:r>
            <a:endParaRPr lang="en-GB" dirty="0" smtClean="0"/>
          </a:p>
          <a:p>
            <a:r>
              <a:rPr lang="en-GB" dirty="0"/>
              <a:t>Manufacturing </a:t>
            </a:r>
            <a:r>
              <a:rPr lang="en-GB" dirty="0" smtClean="0"/>
              <a:t>strategy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Philipp Hörler, </a:t>
            </a:r>
            <a:r>
              <a:rPr lang="en-GB" dirty="0" smtClean="0"/>
              <a:t>02.03.2017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249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FE7E-D293-48D5-82E2-F13203D5885E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59632" y="836712"/>
            <a:ext cx="5915025" cy="4782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/>
              <a:t>Positioner design history at EPFL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8650" y="2951429"/>
            <a:ext cx="7753130" cy="2709819"/>
            <a:chOff x="1804126" y="3202461"/>
            <a:chExt cx="8235224" cy="2878317"/>
          </a:xfrm>
        </p:grpSpPr>
        <p:grpSp>
          <p:nvGrpSpPr>
            <p:cNvPr id="4" name="Group 3"/>
            <p:cNvGrpSpPr/>
            <p:nvPr/>
          </p:nvGrpSpPr>
          <p:grpSpPr>
            <a:xfrm>
              <a:off x="1804126" y="4057829"/>
              <a:ext cx="2405924" cy="1595137"/>
              <a:chOff x="628650" y="3358426"/>
              <a:chExt cx="3943350" cy="2614456"/>
            </a:xfrm>
          </p:grpSpPr>
          <p:pic>
            <p:nvPicPr>
              <p:cNvPr id="11" name="Content Placeholder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650" y="3358426"/>
                <a:ext cx="3943350" cy="2614456"/>
              </a:xfrm>
              <a:prstGeom prst="rect">
                <a:avLst/>
              </a:prstGeom>
            </p:spPr>
          </p:pic>
          <p:sp>
            <p:nvSpPr>
              <p:cNvPr id="13" name="Freeform 12"/>
              <p:cNvSpPr/>
              <p:nvPr/>
            </p:nvSpPr>
            <p:spPr>
              <a:xfrm>
                <a:off x="857249" y="3505199"/>
                <a:ext cx="1533525" cy="823913"/>
              </a:xfrm>
              <a:custGeom>
                <a:avLst/>
                <a:gdLst>
                  <a:gd name="connsiteX0" fmla="*/ 0 w 1504950"/>
                  <a:gd name="connsiteY0" fmla="*/ 0 h 814388"/>
                  <a:gd name="connsiteX1" fmla="*/ 823913 w 1504950"/>
                  <a:gd name="connsiteY1" fmla="*/ 347663 h 814388"/>
                  <a:gd name="connsiteX2" fmla="*/ 1504950 w 1504950"/>
                  <a:gd name="connsiteY2" fmla="*/ 814388 h 81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4950" h="814388">
                    <a:moveTo>
                      <a:pt x="0" y="0"/>
                    </a:moveTo>
                    <a:cubicBezTo>
                      <a:pt x="286544" y="105966"/>
                      <a:pt x="573088" y="211932"/>
                      <a:pt x="823913" y="347663"/>
                    </a:cubicBezTo>
                    <a:cubicBezTo>
                      <a:pt x="1074738" y="483394"/>
                      <a:pt x="1376363" y="746126"/>
                      <a:pt x="1504950" y="814388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410842" y="4056314"/>
              <a:ext cx="2504051" cy="1707965"/>
              <a:chOff x="4644008" y="2996952"/>
              <a:chExt cx="3982045" cy="2716076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4008" y="2996952"/>
                <a:ext cx="3982045" cy="2716076"/>
              </a:xfrm>
              <a:prstGeom prst="rect">
                <a:avLst/>
              </a:prstGeom>
            </p:spPr>
          </p:pic>
          <p:sp>
            <p:nvSpPr>
              <p:cNvPr id="2" name="Freeform 1"/>
              <p:cNvSpPr/>
              <p:nvPr/>
            </p:nvSpPr>
            <p:spPr>
              <a:xfrm>
                <a:off x="4932040" y="3140968"/>
                <a:ext cx="967300" cy="822324"/>
              </a:xfrm>
              <a:custGeom>
                <a:avLst/>
                <a:gdLst>
                  <a:gd name="connsiteX0" fmla="*/ 0 w 967299"/>
                  <a:gd name="connsiteY0" fmla="*/ 0 h 808602"/>
                  <a:gd name="connsiteX1" fmla="*/ 710360 w 967299"/>
                  <a:gd name="connsiteY1" fmla="*/ 385409 h 808602"/>
                  <a:gd name="connsiteX2" fmla="*/ 967299 w 967299"/>
                  <a:gd name="connsiteY2" fmla="*/ 808602 h 80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7299" h="808602">
                    <a:moveTo>
                      <a:pt x="0" y="0"/>
                    </a:moveTo>
                    <a:cubicBezTo>
                      <a:pt x="274572" y="125321"/>
                      <a:pt x="549144" y="250642"/>
                      <a:pt x="710360" y="385409"/>
                    </a:cubicBezTo>
                    <a:cubicBezTo>
                      <a:pt x="871577" y="520176"/>
                      <a:pt x="913140" y="720437"/>
                      <a:pt x="967299" y="80860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sz="135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711043" y="3209895"/>
              <a:ext cx="546901" cy="490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400" dirty="0"/>
                <a:t>V1</a:t>
              </a:r>
              <a:endParaRPr lang="en-GB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61926" y="3202461"/>
              <a:ext cx="546901" cy="490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400" dirty="0"/>
                <a:t>V2</a:t>
              </a:r>
              <a:endParaRPr lang="en-GB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34270" y="3209895"/>
              <a:ext cx="546901" cy="490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400" dirty="0"/>
                <a:t>V3</a:t>
              </a:r>
              <a:endParaRPr lang="en-GB" sz="24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120" y="3967317"/>
              <a:ext cx="2863230" cy="2113461"/>
            </a:xfrm>
            <a:prstGeom prst="rect">
              <a:avLst/>
            </a:prstGeom>
          </p:spPr>
        </p:pic>
        <p:sp>
          <p:nvSpPr>
            <p:cNvPr id="22" name="Freeform 21"/>
            <p:cNvSpPr/>
            <p:nvPr/>
          </p:nvSpPr>
          <p:spPr>
            <a:xfrm>
              <a:off x="7369415" y="4081206"/>
              <a:ext cx="890959" cy="743966"/>
            </a:xfrm>
            <a:custGeom>
              <a:avLst/>
              <a:gdLst>
                <a:gd name="connsiteX0" fmla="*/ 0 w 1509712"/>
                <a:gd name="connsiteY0" fmla="*/ 0 h 1266825"/>
                <a:gd name="connsiteX1" fmla="*/ 509587 w 1509712"/>
                <a:gd name="connsiteY1" fmla="*/ 357188 h 1266825"/>
                <a:gd name="connsiteX2" fmla="*/ 1009650 w 1509712"/>
                <a:gd name="connsiteY2" fmla="*/ 895350 h 1266825"/>
                <a:gd name="connsiteX3" fmla="*/ 1509712 w 1509712"/>
                <a:gd name="connsiteY3" fmla="*/ 1266825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9712" h="1266825">
                  <a:moveTo>
                    <a:pt x="0" y="0"/>
                  </a:moveTo>
                  <a:cubicBezTo>
                    <a:pt x="170656" y="103981"/>
                    <a:pt x="341312" y="207963"/>
                    <a:pt x="509587" y="357188"/>
                  </a:cubicBezTo>
                  <a:cubicBezTo>
                    <a:pt x="677862" y="506413"/>
                    <a:pt x="842963" y="743744"/>
                    <a:pt x="1009650" y="895350"/>
                  </a:cubicBezTo>
                  <a:cubicBezTo>
                    <a:pt x="1176337" y="1046956"/>
                    <a:pt x="1343024" y="1156890"/>
                    <a:pt x="1509712" y="12668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1350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6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55458" y="4267480"/>
            <a:ext cx="6543244" cy="93409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290721" y="2468488"/>
            <a:ext cx="5462230" cy="1055960"/>
            <a:chOff x="4898" y="2834736"/>
            <a:chExt cx="9144000" cy="176772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" y="2834736"/>
              <a:ext cx="9144000" cy="1767722"/>
            </a:xfrm>
            <a:prstGeom prst="rect">
              <a:avLst/>
            </a:prstGeom>
          </p:spPr>
        </p:pic>
        <p:sp>
          <p:nvSpPr>
            <p:cNvPr id="21" name="Freeform 20"/>
            <p:cNvSpPr/>
            <p:nvPr/>
          </p:nvSpPr>
          <p:spPr>
            <a:xfrm>
              <a:off x="271732" y="4050403"/>
              <a:ext cx="7684644" cy="45719"/>
            </a:xfrm>
            <a:custGeom>
              <a:avLst/>
              <a:gdLst>
                <a:gd name="connsiteX0" fmla="*/ 0 w 8600536"/>
                <a:gd name="connsiteY0" fmla="*/ 60384 h 120769"/>
                <a:gd name="connsiteX1" fmla="*/ 3088257 w 8600536"/>
                <a:gd name="connsiteY1" fmla="*/ 120769 h 120769"/>
                <a:gd name="connsiteX2" fmla="*/ 4183811 w 8600536"/>
                <a:gd name="connsiteY2" fmla="*/ 43132 h 120769"/>
                <a:gd name="connsiteX3" fmla="*/ 7686136 w 8600536"/>
                <a:gd name="connsiteY3" fmla="*/ 25879 h 120769"/>
                <a:gd name="connsiteX4" fmla="*/ 8600536 w 8600536"/>
                <a:gd name="connsiteY4" fmla="*/ 0 h 12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0536" h="120769">
                  <a:moveTo>
                    <a:pt x="0" y="60384"/>
                  </a:moveTo>
                  <a:lnTo>
                    <a:pt x="3088257" y="120769"/>
                  </a:lnTo>
                  <a:cubicBezTo>
                    <a:pt x="3785559" y="117894"/>
                    <a:pt x="3417498" y="58947"/>
                    <a:pt x="4183811" y="43132"/>
                  </a:cubicBezTo>
                  <a:cubicBezTo>
                    <a:pt x="4950124" y="27317"/>
                    <a:pt x="6950015" y="33068"/>
                    <a:pt x="7686136" y="25879"/>
                  </a:cubicBezTo>
                  <a:cubicBezTo>
                    <a:pt x="8422257" y="18690"/>
                    <a:pt x="8511396" y="9345"/>
                    <a:pt x="860053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FE7E-D293-48D5-82E2-F13203D5885E}" type="slidenum">
              <a:rPr lang="en-US" smtClean="0"/>
              <a:t>16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55457" y="254780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V1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379007" y="443509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V2</a:t>
            </a:r>
            <a:endParaRPr lang="en-GB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453364" y="3656913"/>
            <a:ext cx="3618402" cy="614190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Fibre path is optimised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84442" y="3551719"/>
            <a:ext cx="270030" cy="6194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259632" y="836712"/>
            <a:ext cx="5915025" cy="4782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/>
              <a:t>Design history - </a:t>
            </a:r>
            <a:r>
              <a:rPr lang="en-GB" dirty="0"/>
              <a:t>V1 to V2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0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FE7E-D293-48D5-82E2-F13203D5885E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44260" y="2350031"/>
            <a:ext cx="6543244" cy="9340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52272" y="244336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V2</a:t>
            </a:r>
            <a:endParaRPr lang="en-GB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50819" y="3611375"/>
            <a:ext cx="3618402" cy="614190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External bearings on upper axis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3481897" y="3506181"/>
            <a:ext cx="270030" cy="6194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grpSp>
        <p:nvGrpSpPr>
          <p:cNvPr id="20" name="Group 19"/>
          <p:cNvGrpSpPr/>
          <p:nvPr/>
        </p:nvGrpSpPr>
        <p:grpSpPr>
          <a:xfrm>
            <a:off x="599754" y="4421147"/>
            <a:ext cx="6854327" cy="900109"/>
            <a:chOff x="-10391" y="5201943"/>
            <a:chExt cx="9139102" cy="120014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-10391" y="5201943"/>
              <a:ext cx="9139102" cy="120014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78970" y="5432684"/>
              <a:ext cx="57750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V3</a:t>
              </a:r>
              <a:endParaRPr lang="en-GB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05693" y="5830246"/>
              <a:ext cx="6019303" cy="350194"/>
            </a:xfrm>
            <a:custGeom>
              <a:avLst/>
              <a:gdLst>
                <a:gd name="connsiteX0" fmla="*/ 0 w 6000278"/>
                <a:gd name="connsiteY0" fmla="*/ 347623 h 347623"/>
                <a:gd name="connsiteX1" fmla="*/ 974857 w 6000278"/>
                <a:gd name="connsiteY1" fmla="*/ 324952 h 347623"/>
                <a:gd name="connsiteX2" fmla="*/ 2040397 w 6000278"/>
                <a:gd name="connsiteY2" fmla="*/ 211597 h 347623"/>
                <a:gd name="connsiteX3" fmla="*/ 3000139 w 6000278"/>
                <a:gd name="connsiteY3" fmla="*/ 60456 h 347623"/>
                <a:gd name="connsiteX4" fmla="*/ 4602228 w 6000278"/>
                <a:gd name="connsiteY4" fmla="*/ 7557 h 347623"/>
                <a:gd name="connsiteX5" fmla="*/ 6000278 w 6000278"/>
                <a:gd name="connsiteY5" fmla="*/ 0 h 347623"/>
                <a:gd name="connsiteX0" fmla="*/ 0 w 5990433"/>
                <a:gd name="connsiteY0" fmla="*/ 340534 h 340534"/>
                <a:gd name="connsiteX1" fmla="*/ 974857 w 5990433"/>
                <a:gd name="connsiteY1" fmla="*/ 317863 h 340534"/>
                <a:gd name="connsiteX2" fmla="*/ 2040397 w 5990433"/>
                <a:gd name="connsiteY2" fmla="*/ 204508 h 340534"/>
                <a:gd name="connsiteX3" fmla="*/ 3000139 w 5990433"/>
                <a:gd name="connsiteY3" fmla="*/ 53367 h 340534"/>
                <a:gd name="connsiteX4" fmla="*/ 4602228 w 5990433"/>
                <a:gd name="connsiteY4" fmla="*/ 468 h 340534"/>
                <a:gd name="connsiteX5" fmla="*/ 5990433 w 5990433"/>
                <a:gd name="connsiteY5" fmla="*/ 18311 h 340534"/>
                <a:gd name="connsiteX0" fmla="*/ 0 w 5990433"/>
                <a:gd name="connsiteY0" fmla="*/ 340066 h 340066"/>
                <a:gd name="connsiteX1" fmla="*/ 974857 w 5990433"/>
                <a:gd name="connsiteY1" fmla="*/ 317395 h 340066"/>
                <a:gd name="connsiteX2" fmla="*/ 2040397 w 5990433"/>
                <a:gd name="connsiteY2" fmla="*/ 204040 h 340066"/>
                <a:gd name="connsiteX3" fmla="*/ 3000139 w 5990433"/>
                <a:gd name="connsiteY3" fmla="*/ 52899 h 340066"/>
                <a:gd name="connsiteX4" fmla="*/ 4602228 w 5990433"/>
                <a:gd name="connsiteY4" fmla="*/ 0 h 340066"/>
                <a:gd name="connsiteX5" fmla="*/ 5990433 w 5990433"/>
                <a:gd name="connsiteY5" fmla="*/ 17843 h 340066"/>
                <a:gd name="connsiteX0" fmla="*/ 0 w 5721324"/>
                <a:gd name="connsiteY0" fmla="*/ 340066 h 340066"/>
                <a:gd name="connsiteX1" fmla="*/ 974857 w 5721324"/>
                <a:gd name="connsiteY1" fmla="*/ 317395 h 340066"/>
                <a:gd name="connsiteX2" fmla="*/ 2040397 w 5721324"/>
                <a:gd name="connsiteY2" fmla="*/ 204040 h 340066"/>
                <a:gd name="connsiteX3" fmla="*/ 3000139 w 5721324"/>
                <a:gd name="connsiteY3" fmla="*/ 52899 h 340066"/>
                <a:gd name="connsiteX4" fmla="*/ 4602228 w 5721324"/>
                <a:gd name="connsiteY4" fmla="*/ 0 h 340066"/>
                <a:gd name="connsiteX5" fmla="*/ 5721324 w 5721324"/>
                <a:gd name="connsiteY5" fmla="*/ 8318 h 340066"/>
                <a:gd name="connsiteX0" fmla="*/ 0 w 5893619"/>
                <a:gd name="connsiteY0" fmla="*/ 344312 h 344312"/>
                <a:gd name="connsiteX1" fmla="*/ 974857 w 5893619"/>
                <a:gd name="connsiteY1" fmla="*/ 321641 h 344312"/>
                <a:gd name="connsiteX2" fmla="*/ 2040397 w 5893619"/>
                <a:gd name="connsiteY2" fmla="*/ 208286 h 344312"/>
                <a:gd name="connsiteX3" fmla="*/ 3000139 w 5893619"/>
                <a:gd name="connsiteY3" fmla="*/ 57145 h 344312"/>
                <a:gd name="connsiteX4" fmla="*/ 4602228 w 5893619"/>
                <a:gd name="connsiteY4" fmla="*/ 4246 h 344312"/>
                <a:gd name="connsiteX5" fmla="*/ 5893619 w 5893619"/>
                <a:gd name="connsiteY5" fmla="*/ 3039 h 344312"/>
                <a:gd name="connsiteX0" fmla="*/ 0 w 5926437"/>
                <a:gd name="connsiteY0" fmla="*/ 350662 h 350662"/>
                <a:gd name="connsiteX1" fmla="*/ 1007675 w 5926437"/>
                <a:gd name="connsiteY1" fmla="*/ 321641 h 350662"/>
                <a:gd name="connsiteX2" fmla="*/ 2073215 w 5926437"/>
                <a:gd name="connsiteY2" fmla="*/ 208286 h 350662"/>
                <a:gd name="connsiteX3" fmla="*/ 3032957 w 5926437"/>
                <a:gd name="connsiteY3" fmla="*/ 57145 h 350662"/>
                <a:gd name="connsiteX4" fmla="*/ 4635046 w 5926437"/>
                <a:gd name="connsiteY4" fmla="*/ 4246 h 350662"/>
                <a:gd name="connsiteX5" fmla="*/ 5926437 w 5926437"/>
                <a:gd name="connsiteY5" fmla="*/ 3039 h 350662"/>
                <a:gd name="connsiteX0" fmla="*/ 0 w 6221800"/>
                <a:gd name="connsiteY0" fmla="*/ 350662 h 350662"/>
                <a:gd name="connsiteX1" fmla="*/ 1303038 w 6221800"/>
                <a:gd name="connsiteY1" fmla="*/ 321641 h 350662"/>
                <a:gd name="connsiteX2" fmla="*/ 2368578 w 6221800"/>
                <a:gd name="connsiteY2" fmla="*/ 208286 h 350662"/>
                <a:gd name="connsiteX3" fmla="*/ 3328320 w 6221800"/>
                <a:gd name="connsiteY3" fmla="*/ 57145 h 350662"/>
                <a:gd name="connsiteX4" fmla="*/ 4930409 w 6221800"/>
                <a:gd name="connsiteY4" fmla="*/ 4246 h 350662"/>
                <a:gd name="connsiteX5" fmla="*/ 6221800 w 6221800"/>
                <a:gd name="connsiteY5" fmla="*/ 3039 h 350662"/>
                <a:gd name="connsiteX0" fmla="*/ 0 w 6221800"/>
                <a:gd name="connsiteY0" fmla="*/ 349727 h 349727"/>
                <a:gd name="connsiteX1" fmla="*/ 1303038 w 6221800"/>
                <a:gd name="connsiteY1" fmla="*/ 320706 h 349727"/>
                <a:gd name="connsiteX2" fmla="*/ 2368578 w 6221800"/>
                <a:gd name="connsiteY2" fmla="*/ 207351 h 349727"/>
                <a:gd name="connsiteX3" fmla="*/ 3433338 w 6221800"/>
                <a:gd name="connsiteY3" fmla="*/ 43510 h 349727"/>
                <a:gd name="connsiteX4" fmla="*/ 4930409 w 6221800"/>
                <a:gd name="connsiteY4" fmla="*/ 3311 h 349727"/>
                <a:gd name="connsiteX5" fmla="*/ 6221800 w 6221800"/>
                <a:gd name="connsiteY5" fmla="*/ 2104 h 349727"/>
                <a:gd name="connsiteX0" fmla="*/ 0 w 6221800"/>
                <a:gd name="connsiteY0" fmla="*/ 352538 h 352538"/>
                <a:gd name="connsiteX1" fmla="*/ 1303038 w 6221800"/>
                <a:gd name="connsiteY1" fmla="*/ 323517 h 352538"/>
                <a:gd name="connsiteX2" fmla="*/ 2368578 w 6221800"/>
                <a:gd name="connsiteY2" fmla="*/ 210162 h 352538"/>
                <a:gd name="connsiteX3" fmla="*/ 3453029 w 6221800"/>
                <a:gd name="connsiteY3" fmla="*/ 84421 h 352538"/>
                <a:gd name="connsiteX4" fmla="*/ 4930409 w 6221800"/>
                <a:gd name="connsiteY4" fmla="*/ 6122 h 352538"/>
                <a:gd name="connsiteX5" fmla="*/ 6221800 w 6221800"/>
                <a:gd name="connsiteY5" fmla="*/ 4915 h 352538"/>
                <a:gd name="connsiteX0" fmla="*/ 0 w 6221800"/>
                <a:gd name="connsiteY0" fmla="*/ 350194 h 350194"/>
                <a:gd name="connsiteX1" fmla="*/ 1303038 w 6221800"/>
                <a:gd name="connsiteY1" fmla="*/ 321173 h 350194"/>
                <a:gd name="connsiteX2" fmla="*/ 2368578 w 6221800"/>
                <a:gd name="connsiteY2" fmla="*/ 207818 h 350194"/>
                <a:gd name="connsiteX3" fmla="*/ 3466157 w 6221800"/>
                <a:gd name="connsiteY3" fmla="*/ 50327 h 350194"/>
                <a:gd name="connsiteX4" fmla="*/ 4930409 w 6221800"/>
                <a:gd name="connsiteY4" fmla="*/ 3778 h 350194"/>
                <a:gd name="connsiteX5" fmla="*/ 6221800 w 6221800"/>
                <a:gd name="connsiteY5" fmla="*/ 2571 h 35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21800" h="350194">
                  <a:moveTo>
                    <a:pt x="0" y="350194"/>
                  </a:moveTo>
                  <a:cubicBezTo>
                    <a:pt x="317395" y="350194"/>
                    <a:pt x="908275" y="344902"/>
                    <a:pt x="1303038" y="321173"/>
                  </a:cubicBezTo>
                  <a:cubicBezTo>
                    <a:pt x="1697801" y="297444"/>
                    <a:pt x="2008058" y="252959"/>
                    <a:pt x="2368578" y="207818"/>
                  </a:cubicBezTo>
                  <a:cubicBezTo>
                    <a:pt x="2729098" y="162677"/>
                    <a:pt x="3039185" y="84334"/>
                    <a:pt x="3466157" y="50327"/>
                  </a:cubicBezTo>
                  <a:cubicBezTo>
                    <a:pt x="3893129" y="16320"/>
                    <a:pt x="4471135" y="11737"/>
                    <a:pt x="4930409" y="3778"/>
                  </a:cubicBezTo>
                  <a:cubicBezTo>
                    <a:pt x="5389683" y="-4181"/>
                    <a:pt x="5791336" y="2973"/>
                    <a:pt x="6221800" y="257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135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5955332" y="5831251"/>
              <a:ext cx="3044550" cy="220059"/>
            </a:xfrm>
            <a:custGeom>
              <a:avLst/>
              <a:gdLst>
                <a:gd name="connsiteX0" fmla="*/ 0 w 3347762"/>
                <a:gd name="connsiteY0" fmla="*/ 26178 h 319810"/>
                <a:gd name="connsiteX1" fmla="*/ 680132 w 3347762"/>
                <a:gd name="connsiteY1" fmla="*/ 26178 h 319810"/>
                <a:gd name="connsiteX2" fmla="*/ 1715444 w 3347762"/>
                <a:gd name="connsiteY2" fmla="*/ 298231 h 319810"/>
                <a:gd name="connsiteX3" fmla="*/ 3347762 w 3347762"/>
                <a:gd name="connsiteY3" fmla="*/ 313345 h 319810"/>
                <a:gd name="connsiteX0" fmla="*/ 0 w 3039787"/>
                <a:gd name="connsiteY0" fmla="*/ 14087 h 336572"/>
                <a:gd name="connsiteX1" fmla="*/ 372157 w 3039787"/>
                <a:gd name="connsiteY1" fmla="*/ 42940 h 336572"/>
                <a:gd name="connsiteX2" fmla="*/ 1407469 w 3039787"/>
                <a:gd name="connsiteY2" fmla="*/ 314993 h 336572"/>
                <a:gd name="connsiteX3" fmla="*/ 3039787 w 3039787"/>
                <a:gd name="connsiteY3" fmla="*/ 330107 h 336572"/>
                <a:gd name="connsiteX0" fmla="*/ 0 w 3039787"/>
                <a:gd name="connsiteY0" fmla="*/ 5893 h 328378"/>
                <a:gd name="connsiteX1" fmla="*/ 372157 w 3039787"/>
                <a:gd name="connsiteY1" fmla="*/ 34746 h 328378"/>
                <a:gd name="connsiteX2" fmla="*/ 1407469 w 3039787"/>
                <a:gd name="connsiteY2" fmla="*/ 306799 h 328378"/>
                <a:gd name="connsiteX3" fmla="*/ 3039787 w 3039787"/>
                <a:gd name="connsiteY3" fmla="*/ 321913 h 328378"/>
                <a:gd name="connsiteX0" fmla="*/ 0 w 3044550"/>
                <a:gd name="connsiteY0" fmla="*/ 2790 h 336095"/>
                <a:gd name="connsiteX1" fmla="*/ 376920 w 3044550"/>
                <a:gd name="connsiteY1" fmla="*/ 42463 h 336095"/>
                <a:gd name="connsiteX2" fmla="*/ 1412232 w 3044550"/>
                <a:gd name="connsiteY2" fmla="*/ 314516 h 336095"/>
                <a:gd name="connsiteX3" fmla="*/ 3044550 w 3044550"/>
                <a:gd name="connsiteY3" fmla="*/ 329630 h 336095"/>
                <a:gd name="connsiteX0" fmla="*/ 0 w 3044550"/>
                <a:gd name="connsiteY0" fmla="*/ 0 h 333305"/>
                <a:gd name="connsiteX1" fmla="*/ 376920 w 3044550"/>
                <a:gd name="connsiteY1" fmla="*/ 39673 h 333305"/>
                <a:gd name="connsiteX2" fmla="*/ 1412232 w 3044550"/>
                <a:gd name="connsiteY2" fmla="*/ 311726 h 333305"/>
                <a:gd name="connsiteX3" fmla="*/ 3044550 w 3044550"/>
                <a:gd name="connsiteY3" fmla="*/ 326840 h 33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4550" h="333305">
                  <a:moveTo>
                    <a:pt x="0" y="0"/>
                  </a:moveTo>
                  <a:cubicBezTo>
                    <a:pt x="209812" y="7384"/>
                    <a:pt x="141548" y="-12281"/>
                    <a:pt x="376920" y="39673"/>
                  </a:cubicBezTo>
                  <a:cubicBezTo>
                    <a:pt x="612292" y="91627"/>
                    <a:pt x="967627" y="263865"/>
                    <a:pt x="1412232" y="311726"/>
                  </a:cubicBezTo>
                  <a:cubicBezTo>
                    <a:pt x="1856837" y="359587"/>
                    <a:pt x="2777535" y="310467"/>
                    <a:pt x="3044550" y="3268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135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59632" y="836712"/>
            <a:ext cx="5915025" cy="4782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/>
              <a:t>Design history - </a:t>
            </a:r>
            <a:r>
              <a:rPr lang="en-GB" dirty="0"/>
              <a:t>V2 to V3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91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FE7E-D293-48D5-82E2-F13203D5885E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79713" y="2773789"/>
            <a:ext cx="5462230" cy="1055960"/>
            <a:chOff x="4898" y="2834736"/>
            <a:chExt cx="9144000" cy="17677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" y="2834736"/>
              <a:ext cx="9144000" cy="1767722"/>
            </a:xfrm>
            <a:prstGeom prst="rect">
              <a:avLst/>
            </a:prstGeom>
          </p:spPr>
        </p:pic>
        <p:sp>
          <p:nvSpPr>
            <p:cNvPr id="15" name="Freeform 14"/>
            <p:cNvSpPr/>
            <p:nvPr/>
          </p:nvSpPr>
          <p:spPr>
            <a:xfrm>
              <a:off x="271732" y="4050403"/>
              <a:ext cx="7684644" cy="45719"/>
            </a:xfrm>
            <a:custGeom>
              <a:avLst/>
              <a:gdLst>
                <a:gd name="connsiteX0" fmla="*/ 0 w 8600536"/>
                <a:gd name="connsiteY0" fmla="*/ 60384 h 120769"/>
                <a:gd name="connsiteX1" fmla="*/ 3088257 w 8600536"/>
                <a:gd name="connsiteY1" fmla="*/ 120769 h 120769"/>
                <a:gd name="connsiteX2" fmla="*/ 4183811 w 8600536"/>
                <a:gd name="connsiteY2" fmla="*/ 43132 h 120769"/>
                <a:gd name="connsiteX3" fmla="*/ 7686136 w 8600536"/>
                <a:gd name="connsiteY3" fmla="*/ 25879 h 120769"/>
                <a:gd name="connsiteX4" fmla="*/ 8600536 w 8600536"/>
                <a:gd name="connsiteY4" fmla="*/ 0 h 12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0536" h="120769">
                  <a:moveTo>
                    <a:pt x="0" y="60384"/>
                  </a:moveTo>
                  <a:lnTo>
                    <a:pt x="3088257" y="120769"/>
                  </a:lnTo>
                  <a:cubicBezTo>
                    <a:pt x="3785559" y="117894"/>
                    <a:pt x="3417498" y="58947"/>
                    <a:pt x="4183811" y="43132"/>
                  </a:cubicBezTo>
                  <a:cubicBezTo>
                    <a:pt x="4950124" y="27317"/>
                    <a:pt x="6950015" y="33068"/>
                    <a:pt x="7686136" y="25879"/>
                  </a:cubicBezTo>
                  <a:cubicBezTo>
                    <a:pt x="8422257" y="18690"/>
                    <a:pt x="8511396" y="9345"/>
                    <a:pt x="860053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29299" y="290267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V1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2139108" y="3970835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V2</a:t>
            </a:r>
            <a:endParaRPr lang="en-GB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95208" y="4244907"/>
            <a:ext cx="6854327" cy="900109"/>
            <a:chOff x="-10391" y="5201943"/>
            <a:chExt cx="9139102" cy="1200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-10391" y="5201943"/>
              <a:ext cx="9139102" cy="120014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78970" y="5432684"/>
              <a:ext cx="57750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V3</a:t>
              </a:r>
              <a:endParaRPr lang="en-GB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05693" y="5830246"/>
              <a:ext cx="6019303" cy="350194"/>
            </a:xfrm>
            <a:custGeom>
              <a:avLst/>
              <a:gdLst>
                <a:gd name="connsiteX0" fmla="*/ 0 w 6000278"/>
                <a:gd name="connsiteY0" fmla="*/ 347623 h 347623"/>
                <a:gd name="connsiteX1" fmla="*/ 974857 w 6000278"/>
                <a:gd name="connsiteY1" fmla="*/ 324952 h 347623"/>
                <a:gd name="connsiteX2" fmla="*/ 2040397 w 6000278"/>
                <a:gd name="connsiteY2" fmla="*/ 211597 h 347623"/>
                <a:gd name="connsiteX3" fmla="*/ 3000139 w 6000278"/>
                <a:gd name="connsiteY3" fmla="*/ 60456 h 347623"/>
                <a:gd name="connsiteX4" fmla="*/ 4602228 w 6000278"/>
                <a:gd name="connsiteY4" fmla="*/ 7557 h 347623"/>
                <a:gd name="connsiteX5" fmla="*/ 6000278 w 6000278"/>
                <a:gd name="connsiteY5" fmla="*/ 0 h 347623"/>
                <a:gd name="connsiteX0" fmla="*/ 0 w 5990433"/>
                <a:gd name="connsiteY0" fmla="*/ 340534 h 340534"/>
                <a:gd name="connsiteX1" fmla="*/ 974857 w 5990433"/>
                <a:gd name="connsiteY1" fmla="*/ 317863 h 340534"/>
                <a:gd name="connsiteX2" fmla="*/ 2040397 w 5990433"/>
                <a:gd name="connsiteY2" fmla="*/ 204508 h 340534"/>
                <a:gd name="connsiteX3" fmla="*/ 3000139 w 5990433"/>
                <a:gd name="connsiteY3" fmla="*/ 53367 h 340534"/>
                <a:gd name="connsiteX4" fmla="*/ 4602228 w 5990433"/>
                <a:gd name="connsiteY4" fmla="*/ 468 h 340534"/>
                <a:gd name="connsiteX5" fmla="*/ 5990433 w 5990433"/>
                <a:gd name="connsiteY5" fmla="*/ 18311 h 340534"/>
                <a:gd name="connsiteX0" fmla="*/ 0 w 5990433"/>
                <a:gd name="connsiteY0" fmla="*/ 340066 h 340066"/>
                <a:gd name="connsiteX1" fmla="*/ 974857 w 5990433"/>
                <a:gd name="connsiteY1" fmla="*/ 317395 h 340066"/>
                <a:gd name="connsiteX2" fmla="*/ 2040397 w 5990433"/>
                <a:gd name="connsiteY2" fmla="*/ 204040 h 340066"/>
                <a:gd name="connsiteX3" fmla="*/ 3000139 w 5990433"/>
                <a:gd name="connsiteY3" fmla="*/ 52899 h 340066"/>
                <a:gd name="connsiteX4" fmla="*/ 4602228 w 5990433"/>
                <a:gd name="connsiteY4" fmla="*/ 0 h 340066"/>
                <a:gd name="connsiteX5" fmla="*/ 5990433 w 5990433"/>
                <a:gd name="connsiteY5" fmla="*/ 17843 h 340066"/>
                <a:gd name="connsiteX0" fmla="*/ 0 w 5721324"/>
                <a:gd name="connsiteY0" fmla="*/ 340066 h 340066"/>
                <a:gd name="connsiteX1" fmla="*/ 974857 w 5721324"/>
                <a:gd name="connsiteY1" fmla="*/ 317395 h 340066"/>
                <a:gd name="connsiteX2" fmla="*/ 2040397 w 5721324"/>
                <a:gd name="connsiteY2" fmla="*/ 204040 h 340066"/>
                <a:gd name="connsiteX3" fmla="*/ 3000139 w 5721324"/>
                <a:gd name="connsiteY3" fmla="*/ 52899 h 340066"/>
                <a:gd name="connsiteX4" fmla="*/ 4602228 w 5721324"/>
                <a:gd name="connsiteY4" fmla="*/ 0 h 340066"/>
                <a:gd name="connsiteX5" fmla="*/ 5721324 w 5721324"/>
                <a:gd name="connsiteY5" fmla="*/ 8318 h 340066"/>
                <a:gd name="connsiteX0" fmla="*/ 0 w 5893619"/>
                <a:gd name="connsiteY0" fmla="*/ 344312 h 344312"/>
                <a:gd name="connsiteX1" fmla="*/ 974857 w 5893619"/>
                <a:gd name="connsiteY1" fmla="*/ 321641 h 344312"/>
                <a:gd name="connsiteX2" fmla="*/ 2040397 w 5893619"/>
                <a:gd name="connsiteY2" fmla="*/ 208286 h 344312"/>
                <a:gd name="connsiteX3" fmla="*/ 3000139 w 5893619"/>
                <a:gd name="connsiteY3" fmla="*/ 57145 h 344312"/>
                <a:gd name="connsiteX4" fmla="*/ 4602228 w 5893619"/>
                <a:gd name="connsiteY4" fmla="*/ 4246 h 344312"/>
                <a:gd name="connsiteX5" fmla="*/ 5893619 w 5893619"/>
                <a:gd name="connsiteY5" fmla="*/ 3039 h 344312"/>
                <a:gd name="connsiteX0" fmla="*/ 0 w 5926437"/>
                <a:gd name="connsiteY0" fmla="*/ 350662 h 350662"/>
                <a:gd name="connsiteX1" fmla="*/ 1007675 w 5926437"/>
                <a:gd name="connsiteY1" fmla="*/ 321641 h 350662"/>
                <a:gd name="connsiteX2" fmla="*/ 2073215 w 5926437"/>
                <a:gd name="connsiteY2" fmla="*/ 208286 h 350662"/>
                <a:gd name="connsiteX3" fmla="*/ 3032957 w 5926437"/>
                <a:gd name="connsiteY3" fmla="*/ 57145 h 350662"/>
                <a:gd name="connsiteX4" fmla="*/ 4635046 w 5926437"/>
                <a:gd name="connsiteY4" fmla="*/ 4246 h 350662"/>
                <a:gd name="connsiteX5" fmla="*/ 5926437 w 5926437"/>
                <a:gd name="connsiteY5" fmla="*/ 3039 h 350662"/>
                <a:gd name="connsiteX0" fmla="*/ 0 w 6221800"/>
                <a:gd name="connsiteY0" fmla="*/ 350662 h 350662"/>
                <a:gd name="connsiteX1" fmla="*/ 1303038 w 6221800"/>
                <a:gd name="connsiteY1" fmla="*/ 321641 h 350662"/>
                <a:gd name="connsiteX2" fmla="*/ 2368578 w 6221800"/>
                <a:gd name="connsiteY2" fmla="*/ 208286 h 350662"/>
                <a:gd name="connsiteX3" fmla="*/ 3328320 w 6221800"/>
                <a:gd name="connsiteY3" fmla="*/ 57145 h 350662"/>
                <a:gd name="connsiteX4" fmla="*/ 4930409 w 6221800"/>
                <a:gd name="connsiteY4" fmla="*/ 4246 h 350662"/>
                <a:gd name="connsiteX5" fmla="*/ 6221800 w 6221800"/>
                <a:gd name="connsiteY5" fmla="*/ 3039 h 350662"/>
                <a:gd name="connsiteX0" fmla="*/ 0 w 6221800"/>
                <a:gd name="connsiteY0" fmla="*/ 349727 h 349727"/>
                <a:gd name="connsiteX1" fmla="*/ 1303038 w 6221800"/>
                <a:gd name="connsiteY1" fmla="*/ 320706 h 349727"/>
                <a:gd name="connsiteX2" fmla="*/ 2368578 w 6221800"/>
                <a:gd name="connsiteY2" fmla="*/ 207351 h 349727"/>
                <a:gd name="connsiteX3" fmla="*/ 3433338 w 6221800"/>
                <a:gd name="connsiteY3" fmla="*/ 43510 h 349727"/>
                <a:gd name="connsiteX4" fmla="*/ 4930409 w 6221800"/>
                <a:gd name="connsiteY4" fmla="*/ 3311 h 349727"/>
                <a:gd name="connsiteX5" fmla="*/ 6221800 w 6221800"/>
                <a:gd name="connsiteY5" fmla="*/ 2104 h 349727"/>
                <a:gd name="connsiteX0" fmla="*/ 0 w 6221800"/>
                <a:gd name="connsiteY0" fmla="*/ 352538 h 352538"/>
                <a:gd name="connsiteX1" fmla="*/ 1303038 w 6221800"/>
                <a:gd name="connsiteY1" fmla="*/ 323517 h 352538"/>
                <a:gd name="connsiteX2" fmla="*/ 2368578 w 6221800"/>
                <a:gd name="connsiteY2" fmla="*/ 210162 h 352538"/>
                <a:gd name="connsiteX3" fmla="*/ 3453029 w 6221800"/>
                <a:gd name="connsiteY3" fmla="*/ 84421 h 352538"/>
                <a:gd name="connsiteX4" fmla="*/ 4930409 w 6221800"/>
                <a:gd name="connsiteY4" fmla="*/ 6122 h 352538"/>
                <a:gd name="connsiteX5" fmla="*/ 6221800 w 6221800"/>
                <a:gd name="connsiteY5" fmla="*/ 4915 h 352538"/>
                <a:gd name="connsiteX0" fmla="*/ 0 w 6221800"/>
                <a:gd name="connsiteY0" fmla="*/ 350194 h 350194"/>
                <a:gd name="connsiteX1" fmla="*/ 1303038 w 6221800"/>
                <a:gd name="connsiteY1" fmla="*/ 321173 h 350194"/>
                <a:gd name="connsiteX2" fmla="*/ 2368578 w 6221800"/>
                <a:gd name="connsiteY2" fmla="*/ 207818 h 350194"/>
                <a:gd name="connsiteX3" fmla="*/ 3466157 w 6221800"/>
                <a:gd name="connsiteY3" fmla="*/ 50327 h 350194"/>
                <a:gd name="connsiteX4" fmla="*/ 4930409 w 6221800"/>
                <a:gd name="connsiteY4" fmla="*/ 3778 h 350194"/>
                <a:gd name="connsiteX5" fmla="*/ 6221800 w 6221800"/>
                <a:gd name="connsiteY5" fmla="*/ 2571 h 35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21800" h="350194">
                  <a:moveTo>
                    <a:pt x="0" y="350194"/>
                  </a:moveTo>
                  <a:cubicBezTo>
                    <a:pt x="317395" y="350194"/>
                    <a:pt x="908275" y="344902"/>
                    <a:pt x="1303038" y="321173"/>
                  </a:cubicBezTo>
                  <a:cubicBezTo>
                    <a:pt x="1697801" y="297444"/>
                    <a:pt x="2008058" y="252959"/>
                    <a:pt x="2368578" y="207818"/>
                  </a:cubicBezTo>
                  <a:cubicBezTo>
                    <a:pt x="2729098" y="162677"/>
                    <a:pt x="3039185" y="84334"/>
                    <a:pt x="3466157" y="50327"/>
                  </a:cubicBezTo>
                  <a:cubicBezTo>
                    <a:pt x="3893129" y="16320"/>
                    <a:pt x="4471135" y="11737"/>
                    <a:pt x="4930409" y="3778"/>
                  </a:cubicBezTo>
                  <a:cubicBezTo>
                    <a:pt x="5389683" y="-4181"/>
                    <a:pt x="5791336" y="2973"/>
                    <a:pt x="6221800" y="257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135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955332" y="5831251"/>
              <a:ext cx="3044550" cy="220059"/>
            </a:xfrm>
            <a:custGeom>
              <a:avLst/>
              <a:gdLst>
                <a:gd name="connsiteX0" fmla="*/ 0 w 3347762"/>
                <a:gd name="connsiteY0" fmla="*/ 26178 h 319810"/>
                <a:gd name="connsiteX1" fmla="*/ 680132 w 3347762"/>
                <a:gd name="connsiteY1" fmla="*/ 26178 h 319810"/>
                <a:gd name="connsiteX2" fmla="*/ 1715444 w 3347762"/>
                <a:gd name="connsiteY2" fmla="*/ 298231 h 319810"/>
                <a:gd name="connsiteX3" fmla="*/ 3347762 w 3347762"/>
                <a:gd name="connsiteY3" fmla="*/ 313345 h 319810"/>
                <a:gd name="connsiteX0" fmla="*/ 0 w 3039787"/>
                <a:gd name="connsiteY0" fmla="*/ 14087 h 336572"/>
                <a:gd name="connsiteX1" fmla="*/ 372157 w 3039787"/>
                <a:gd name="connsiteY1" fmla="*/ 42940 h 336572"/>
                <a:gd name="connsiteX2" fmla="*/ 1407469 w 3039787"/>
                <a:gd name="connsiteY2" fmla="*/ 314993 h 336572"/>
                <a:gd name="connsiteX3" fmla="*/ 3039787 w 3039787"/>
                <a:gd name="connsiteY3" fmla="*/ 330107 h 336572"/>
                <a:gd name="connsiteX0" fmla="*/ 0 w 3039787"/>
                <a:gd name="connsiteY0" fmla="*/ 5893 h 328378"/>
                <a:gd name="connsiteX1" fmla="*/ 372157 w 3039787"/>
                <a:gd name="connsiteY1" fmla="*/ 34746 h 328378"/>
                <a:gd name="connsiteX2" fmla="*/ 1407469 w 3039787"/>
                <a:gd name="connsiteY2" fmla="*/ 306799 h 328378"/>
                <a:gd name="connsiteX3" fmla="*/ 3039787 w 3039787"/>
                <a:gd name="connsiteY3" fmla="*/ 321913 h 328378"/>
                <a:gd name="connsiteX0" fmla="*/ 0 w 3044550"/>
                <a:gd name="connsiteY0" fmla="*/ 2790 h 336095"/>
                <a:gd name="connsiteX1" fmla="*/ 376920 w 3044550"/>
                <a:gd name="connsiteY1" fmla="*/ 42463 h 336095"/>
                <a:gd name="connsiteX2" fmla="*/ 1412232 w 3044550"/>
                <a:gd name="connsiteY2" fmla="*/ 314516 h 336095"/>
                <a:gd name="connsiteX3" fmla="*/ 3044550 w 3044550"/>
                <a:gd name="connsiteY3" fmla="*/ 329630 h 336095"/>
                <a:gd name="connsiteX0" fmla="*/ 0 w 3044550"/>
                <a:gd name="connsiteY0" fmla="*/ 0 h 333305"/>
                <a:gd name="connsiteX1" fmla="*/ 376920 w 3044550"/>
                <a:gd name="connsiteY1" fmla="*/ 39673 h 333305"/>
                <a:gd name="connsiteX2" fmla="*/ 1412232 w 3044550"/>
                <a:gd name="connsiteY2" fmla="*/ 311726 h 333305"/>
                <a:gd name="connsiteX3" fmla="*/ 3044550 w 3044550"/>
                <a:gd name="connsiteY3" fmla="*/ 326840 h 33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4550" h="333305">
                  <a:moveTo>
                    <a:pt x="0" y="0"/>
                  </a:moveTo>
                  <a:cubicBezTo>
                    <a:pt x="209812" y="7384"/>
                    <a:pt x="141548" y="-12281"/>
                    <a:pt x="376920" y="39673"/>
                  </a:cubicBezTo>
                  <a:cubicBezTo>
                    <a:pt x="612292" y="91627"/>
                    <a:pt x="967627" y="263865"/>
                    <a:pt x="1412232" y="311726"/>
                  </a:cubicBezTo>
                  <a:cubicBezTo>
                    <a:pt x="1856837" y="359587"/>
                    <a:pt x="2777535" y="310467"/>
                    <a:pt x="3044550" y="3268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135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78" y="2393149"/>
            <a:ext cx="8098733" cy="299500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59632" y="836712"/>
            <a:ext cx="5915025" cy="4782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/>
              <a:t>Design history – V1,2,3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43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05"/>
          <a:stretch/>
        </p:blipFill>
        <p:spPr>
          <a:xfrm>
            <a:off x="0" y="1819622"/>
            <a:ext cx="12022073" cy="1315194"/>
          </a:xfr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95"/>
          <a:stretch/>
        </p:blipFill>
        <p:spPr>
          <a:xfrm>
            <a:off x="-1" y="3862966"/>
            <a:ext cx="12117239" cy="1288689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98843" y="4376677"/>
            <a:ext cx="6019303" cy="350194"/>
          </a:xfrm>
          <a:custGeom>
            <a:avLst/>
            <a:gdLst>
              <a:gd name="connsiteX0" fmla="*/ 0 w 6000278"/>
              <a:gd name="connsiteY0" fmla="*/ 347623 h 347623"/>
              <a:gd name="connsiteX1" fmla="*/ 974857 w 6000278"/>
              <a:gd name="connsiteY1" fmla="*/ 324952 h 347623"/>
              <a:gd name="connsiteX2" fmla="*/ 2040397 w 6000278"/>
              <a:gd name="connsiteY2" fmla="*/ 211597 h 347623"/>
              <a:gd name="connsiteX3" fmla="*/ 3000139 w 6000278"/>
              <a:gd name="connsiteY3" fmla="*/ 60456 h 347623"/>
              <a:gd name="connsiteX4" fmla="*/ 4602228 w 6000278"/>
              <a:gd name="connsiteY4" fmla="*/ 7557 h 347623"/>
              <a:gd name="connsiteX5" fmla="*/ 6000278 w 6000278"/>
              <a:gd name="connsiteY5" fmla="*/ 0 h 347623"/>
              <a:gd name="connsiteX0" fmla="*/ 0 w 5990433"/>
              <a:gd name="connsiteY0" fmla="*/ 340534 h 340534"/>
              <a:gd name="connsiteX1" fmla="*/ 974857 w 5990433"/>
              <a:gd name="connsiteY1" fmla="*/ 317863 h 340534"/>
              <a:gd name="connsiteX2" fmla="*/ 2040397 w 5990433"/>
              <a:gd name="connsiteY2" fmla="*/ 204508 h 340534"/>
              <a:gd name="connsiteX3" fmla="*/ 3000139 w 5990433"/>
              <a:gd name="connsiteY3" fmla="*/ 53367 h 340534"/>
              <a:gd name="connsiteX4" fmla="*/ 4602228 w 5990433"/>
              <a:gd name="connsiteY4" fmla="*/ 468 h 340534"/>
              <a:gd name="connsiteX5" fmla="*/ 5990433 w 5990433"/>
              <a:gd name="connsiteY5" fmla="*/ 18311 h 340534"/>
              <a:gd name="connsiteX0" fmla="*/ 0 w 5990433"/>
              <a:gd name="connsiteY0" fmla="*/ 340066 h 340066"/>
              <a:gd name="connsiteX1" fmla="*/ 974857 w 5990433"/>
              <a:gd name="connsiteY1" fmla="*/ 317395 h 340066"/>
              <a:gd name="connsiteX2" fmla="*/ 2040397 w 5990433"/>
              <a:gd name="connsiteY2" fmla="*/ 204040 h 340066"/>
              <a:gd name="connsiteX3" fmla="*/ 3000139 w 5990433"/>
              <a:gd name="connsiteY3" fmla="*/ 52899 h 340066"/>
              <a:gd name="connsiteX4" fmla="*/ 4602228 w 5990433"/>
              <a:gd name="connsiteY4" fmla="*/ 0 h 340066"/>
              <a:gd name="connsiteX5" fmla="*/ 5990433 w 5990433"/>
              <a:gd name="connsiteY5" fmla="*/ 17843 h 340066"/>
              <a:gd name="connsiteX0" fmla="*/ 0 w 5721324"/>
              <a:gd name="connsiteY0" fmla="*/ 340066 h 340066"/>
              <a:gd name="connsiteX1" fmla="*/ 974857 w 5721324"/>
              <a:gd name="connsiteY1" fmla="*/ 317395 h 340066"/>
              <a:gd name="connsiteX2" fmla="*/ 2040397 w 5721324"/>
              <a:gd name="connsiteY2" fmla="*/ 204040 h 340066"/>
              <a:gd name="connsiteX3" fmla="*/ 3000139 w 5721324"/>
              <a:gd name="connsiteY3" fmla="*/ 52899 h 340066"/>
              <a:gd name="connsiteX4" fmla="*/ 4602228 w 5721324"/>
              <a:gd name="connsiteY4" fmla="*/ 0 h 340066"/>
              <a:gd name="connsiteX5" fmla="*/ 5721324 w 5721324"/>
              <a:gd name="connsiteY5" fmla="*/ 8318 h 340066"/>
              <a:gd name="connsiteX0" fmla="*/ 0 w 5893619"/>
              <a:gd name="connsiteY0" fmla="*/ 344312 h 344312"/>
              <a:gd name="connsiteX1" fmla="*/ 974857 w 5893619"/>
              <a:gd name="connsiteY1" fmla="*/ 321641 h 344312"/>
              <a:gd name="connsiteX2" fmla="*/ 2040397 w 5893619"/>
              <a:gd name="connsiteY2" fmla="*/ 208286 h 344312"/>
              <a:gd name="connsiteX3" fmla="*/ 3000139 w 5893619"/>
              <a:gd name="connsiteY3" fmla="*/ 57145 h 344312"/>
              <a:gd name="connsiteX4" fmla="*/ 4602228 w 5893619"/>
              <a:gd name="connsiteY4" fmla="*/ 4246 h 344312"/>
              <a:gd name="connsiteX5" fmla="*/ 5893619 w 5893619"/>
              <a:gd name="connsiteY5" fmla="*/ 3039 h 344312"/>
              <a:gd name="connsiteX0" fmla="*/ 0 w 5926437"/>
              <a:gd name="connsiteY0" fmla="*/ 350662 h 350662"/>
              <a:gd name="connsiteX1" fmla="*/ 1007675 w 5926437"/>
              <a:gd name="connsiteY1" fmla="*/ 321641 h 350662"/>
              <a:gd name="connsiteX2" fmla="*/ 2073215 w 5926437"/>
              <a:gd name="connsiteY2" fmla="*/ 208286 h 350662"/>
              <a:gd name="connsiteX3" fmla="*/ 3032957 w 5926437"/>
              <a:gd name="connsiteY3" fmla="*/ 57145 h 350662"/>
              <a:gd name="connsiteX4" fmla="*/ 4635046 w 5926437"/>
              <a:gd name="connsiteY4" fmla="*/ 4246 h 350662"/>
              <a:gd name="connsiteX5" fmla="*/ 5926437 w 5926437"/>
              <a:gd name="connsiteY5" fmla="*/ 3039 h 350662"/>
              <a:gd name="connsiteX0" fmla="*/ 0 w 6221800"/>
              <a:gd name="connsiteY0" fmla="*/ 350662 h 350662"/>
              <a:gd name="connsiteX1" fmla="*/ 1303038 w 6221800"/>
              <a:gd name="connsiteY1" fmla="*/ 321641 h 350662"/>
              <a:gd name="connsiteX2" fmla="*/ 2368578 w 6221800"/>
              <a:gd name="connsiteY2" fmla="*/ 208286 h 350662"/>
              <a:gd name="connsiteX3" fmla="*/ 3328320 w 6221800"/>
              <a:gd name="connsiteY3" fmla="*/ 57145 h 350662"/>
              <a:gd name="connsiteX4" fmla="*/ 4930409 w 6221800"/>
              <a:gd name="connsiteY4" fmla="*/ 4246 h 350662"/>
              <a:gd name="connsiteX5" fmla="*/ 6221800 w 6221800"/>
              <a:gd name="connsiteY5" fmla="*/ 3039 h 350662"/>
              <a:gd name="connsiteX0" fmla="*/ 0 w 6221800"/>
              <a:gd name="connsiteY0" fmla="*/ 349727 h 349727"/>
              <a:gd name="connsiteX1" fmla="*/ 1303038 w 6221800"/>
              <a:gd name="connsiteY1" fmla="*/ 320706 h 349727"/>
              <a:gd name="connsiteX2" fmla="*/ 2368578 w 6221800"/>
              <a:gd name="connsiteY2" fmla="*/ 207351 h 349727"/>
              <a:gd name="connsiteX3" fmla="*/ 3433338 w 6221800"/>
              <a:gd name="connsiteY3" fmla="*/ 43510 h 349727"/>
              <a:gd name="connsiteX4" fmla="*/ 4930409 w 6221800"/>
              <a:gd name="connsiteY4" fmla="*/ 3311 h 349727"/>
              <a:gd name="connsiteX5" fmla="*/ 6221800 w 6221800"/>
              <a:gd name="connsiteY5" fmla="*/ 2104 h 349727"/>
              <a:gd name="connsiteX0" fmla="*/ 0 w 6221800"/>
              <a:gd name="connsiteY0" fmla="*/ 352538 h 352538"/>
              <a:gd name="connsiteX1" fmla="*/ 1303038 w 6221800"/>
              <a:gd name="connsiteY1" fmla="*/ 323517 h 352538"/>
              <a:gd name="connsiteX2" fmla="*/ 2368578 w 6221800"/>
              <a:gd name="connsiteY2" fmla="*/ 210162 h 352538"/>
              <a:gd name="connsiteX3" fmla="*/ 3453029 w 6221800"/>
              <a:gd name="connsiteY3" fmla="*/ 84421 h 352538"/>
              <a:gd name="connsiteX4" fmla="*/ 4930409 w 6221800"/>
              <a:gd name="connsiteY4" fmla="*/ 6122 h 352538"/>
              <a:gd name="connsiteX5" fmla="*/ 6221800 w 6221800"/>
              <a:gd name="connsiteY5" fmla="*/ 4915 h 352538"/>
              <a:gd name="connsiteX0" fmla="*/ 0 w 6221800"/>
              <a:gd name="connsiteY0" fmla="*/ 350194 h 350194"/>
              <a:gd name="connsiteX1" fmla="*/ 1303038 w 6221800"/>
              <a:gd name="connsiteY1" fmla="*/ 321173 h 350194"/>
              <a:gd name="connsiteX2" fmla="*/ 2368578 w 6221800"/>
              <a:gd name="connsiteY2" fmla="*/ 207818 h 350194"/>
              <a:gd name="connsiteX3" fmla="*/ 3466157 w 6221800"/>
              <a:gd name="connsiteY3" fmla="*/ 50327 h 350194"/>
              <a:gd name="connsiteX4" fmla="*/ 4930409 w 6221800"/>
              <a:gd name="connsiteY4" fmla="*/ 3778 h 350194"/>
              <a:gd name="connsiteX5" fmla="*/ 6221800 w 6221800"/>
              <a:gd name="connsiteY5" fmla="*/ 2571 h 35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1800" h="350194">
                <a:moveTo>
                  <a:pt x="0" y="350194"/>
                </a:moveTo>
                <a:cubicBezTo>
                  <a:pt x="317395" y="350194"/>
                  <a:pt x="908275" y="344902"/>
                  <a:pt x="1303038" y="321173"/>
                </a:cubicBezTo>
                <a:cubicBezTo>
                  <a:pt x="1697801" y="297444"/>
                  <a:pt x="2008058" y="252959"/>
                  <a:pt x="2368578" y="207818"/>
                </a:cubicBezTo>
                <a:cubicBezTo>
                  <a:pt x="2729098" y="162677"/>
                  <a:pt x="3039185" y="84334"/>
                  <a:pt x="3466157" y="50327"/>
                </a:cubicBezTo>
                <a:cubicBezTo>
                  <a:pt x="3893129" y="16320"/>
                  <a:pt x="4471135" y="11737"/>
                  <a:pt x="4930409" y="3778"/>
                </a:cubicBezTo>
                <a:cubicBezTo>
                  <a:pt x="5389683" y="-4181"/>
                  <a:pt x="5791336" y="2973"/>
                  <a:pt x="6221800" y="2571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8" name="Freeform 7"/>
          <p:cNvSpPr/>
          <p:nvPr/>
        </p:nvSpPr>
        <p:spPr>
          <a:xfrm>
            <a:off x="5948482" y="4377682"/>
            <a:ext cx="3044550" cy="220059"/>
          </a:xfrm>
          <a:custGeom>
            <a:avLst/>
            <a:gdLst>
              <a:gd name="connsiteX0" fmla="*/ 0 w 3347762"/>
              <a:gd name="connsiteY0" fmla="*/ 26178 h 319810"/>
              <a:gd name="connsiteX1" fmla="*/ 680132 w 3347762"/>
              <a:gd name="connsiteY1" fmla="*/ 26178 h 319810"/>
              <a:gd name="connsiteX2" fmla="*/ 1715444 w 3347762"/>
              <a:gd name="connsiteY2" fmla="*/ 298231 h 319810"/>
              <a:gd name="connsiteX3" fmla="*/ 3347762 w 3347762"/>
              <a:gd name="connsiteY3" fmla="*/ 313345 h 319810"/>
              <a:gd name="connsiteX0" fmla="*/ 0 w 3039787"/>
              <a:gd name="connsiteY0" fmla="*/ 14087 h 336572"/>
              <a:gd name="connsiteX1" fmla="*/ 372157 w 3039787"/>
              <a:gd name="connsiteY1" fmla="*/ 42940 h 336572"/>
              <a:gd name="connsiteX2" fmla="*/ 1407469 w 3039787"/>
              <a:gd name="connsiteY2" fmla="*/ 314993 h 336572"/>
              <a:gd name="connsiteX3" fmla="*/ 3039787 w 3039787"/>
              <a:gd name="connsiteY3" fmla="*/ 330107 h 336572"/>
              <a:gd name="connsiteX0" fmla="*/ 0 w 3039787"/>
              <a:gd name="connsiteY0" fmla="*/ 5893 h 328378"/>
              <a:gd name="connsiteX1" fmla="*/ 372157 w 3039787"/>
              <a:gd name="connsiteY1" fmla="*/ 34746 h 328378"/>
              <a:gd name="connsiteX2" fmla="*/ 1407469 w 3039787"/>
              <a:gd name="connsiteY2" fmla="*/ 306799 h 328378"/>
              <a:gd name="connsiteX3" fmla="*/ 3039787 w 3039787"/>
              <a:gd name="connsiteY3" fmla="*/ 321913 h 328378"/>
              <a:gd name="connsiteX0" fmla="*/ 0 w 3044550"/>
              <a:gd name="connsiteY0" fmla="*/ 2790 h 336095"/>
              <a:gd name="connsiteX1" fmla="*/ 376920 w 3044550"/>
              <a:gd name="connsiteY1" fmla="*/ 42463 h 336095"/>
              <a:gd name="connsiteX2" fmla="*/ 1412232 w 3044550"/>
              <a:gd name="connsiteY2" fmla="*/ 314516 h 336095"/>
              <a:gd name="connsiteX3" fmla="*/ 3044550 w 3044550"/>
              <a:gd name="connsiteY3" fmla="*/ 329630 h 336095"/>
              <a:gd name="connsiteX0" fmla="*/ 0 w 3044550"/>
              <a:gd name="connsiteY0" fmla="*/ 0 h 333305"/>
              <a:gd name="connsiteX1" fmla="*/ 376920 w 3044550"/>
              <a:gd name="connsiteY1" fmla="*/ 39673 h 333305"/>
              <a:gd name="connsiteX2" fmla="*/ 1412232 w 3044550"/>
              <a:gd name="connsiteY2" fmla="*/ 311726 h 333305"/>
              <a:gd name="connsiteX3" fmla="*/ 3044550 w 3044550"/>
              <a:gd name="connsiteY3" fmla="*/ 326840 h 33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550" h="333305">
                <a:moveTo>
                  <a:pt x="0" y="0"/>
                </a:moveTo>
                <a:cubicBezTo>
                  <a:pt x="209812" y="7384"/>
                  <a:pt x="141548" y="-12281"/>
                  <a:pt x="376920" y="39673"/>
                </a:cubicBezTo>
                <a:cubicBezTo>
                  <a:pt x="612292" y="91627"/>
                  <a:pt x="967627" y="263865"/>
                  <a:pt x="1412232" y="311726"/>
                </a:cubicBezTo>
                <a:cubicBezTo>
                  <a:pt x="1856837" y="359587"/>
                  <a:pt x="2777535" y="310467"/>
                  <a:pt x="3044550" y="32684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9" name="TextBox 8"/>
          <p:cNvSpPr txBox="1"/>
          <p:nvPr/>
        </p:nvSpPr>
        <p:spPr>
          <a:xfrm>
            <a:off x="3323197" y="764704"/>
            <a:ext cx="249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V3 Positioner </a:t>
            </a:r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5079648"/>
            <a:ext cx="657744" cy="369332"/>
          </a:xfrm>
          <a:prstGeom prst="callout1">
            <a:avLst>
              <a:gd name="adj1" fmla="val 4841"/>
              <a:gd name="adj2" fmla="val 33842"/>
              <a:gd name="adj3" fmla="val -93354"/>
              <a:gd name="adj4" fmla="val -7092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Fibre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813783" y="5281873"/>
            <a:ext cx="1380506" cy="369332"/>
          </a:xfrm>
          <a:prstGeom prst="callout1">
            <a:avLst>
              <a:gd name="adj1" fmla="val -723"/>
              <a:gd name="adj2" fmla="val 49762"/>
              <a:gd name="adj3" fmla="val -182372"/>
              <a:gd name="adj4" fmla="val -3112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Ball bearings</a:t>
            </a:r>
            <a:endParaRPr lang="en-GB" dirty="0"/>
          </a:p>
        </p:txBody>
      </p:sp>
      <p:cxnSp>
        <p:nvCxnSpPr>
          <p:cNvPr id="12" name="Straight Connector 11"/>
          <p:cNvCxnSpPr>
            <a:stCxn id="10" idx="3"/>
          </p:cNvCxnSpPr>
          <p:nvPr/>
        </p:nvCxnSpPr>
        <p:spPr>
          <a:xfrm flipV="1">
            <a:off x="5504036" y="4606771"/>
            <a:ext cx="444446" cy="67510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3568" y="3335365"/>
            <a:ext cx="1368152" cy="369332"/>
          </a:xfrm>
          <a:prstGeom prst="callout1">
            <a:avLst>
              <a:gd name="adj1" fmla="val 99828"/>
              <a:gd name="adj2" fmla="val 50065"/>
              <a:gd name="adj3" fmla="val 193670"/>
              <a:gd name="adj4" fmla="val 54732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Ball bearings</a:t>
            </a:r>
            <a:endParaRPr lang="en-GB" dirty="0"/>
          </a:p>
        </p:txBody>
      </p:sp>
      <p:cxnSp>
        <p:nvCxnSpPr>
          <p:cNvPr id="16" name="Straight Connector 15"/>
          <p:cNvCxnSpPr>
            <a:stCxn id="15" idx="1"/>
          </p:cNvCxnSpPr>
          <p:nvPr/>
        </p:nvCxnSpPr>
        <p:spPr>
          <a:xfrm>
            <a:off x="1367644" y="3704697"/>
            <a:ext cx="606662" cy="3388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17002" y="5018942"/>
            <a:ext cx="1631216" cy="369332"/>
          </a:xfrm>
          <a:prstGeom prst="callout1">
            <a:avLst>
              <a:gd name="adj1" fmla="val -723"/>
              <a:gd name="adj2" fmla="val 49762"/>
              <a:gd name="adj3" fmla="val -163508"/>
              <a:gd name="adj4" fmla="val 832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Motor coupling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6300192" y="3444914"/>
            <a:ext cx="1614609" cy="369332"/>
          </a:xfrm>
          <a:prstGeom prst="callout1">
            <a:avLst>
              <a:gd name="adj1" fmla="val 96641"/>
              <a:gd name="adj2" fmla="val 47243"/>
              <a:gd name="adj3" fmla="val 240464"/>
              <a:gd name="adj4" fmla="val 37204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Alpha </a:t>
            </a:r>
            <a:r>
              <a:rPr lang="en-GB" dirty="0" err="1" smtClean="0"/>
              <a:t>hardstop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1970712" y="3126539"/>
            <a:ext cx="1498359" cy="369332"/>
          </a:xfrm>
          <a:prstGeom prst="callout1">
            <a:avLst>
              <a:gd name="adj1" fmla="val 91077"/>
              <a:gd name="adj2" fmla="val 44500"/>
              <a:gd name="adj3" fmla="val 251591"/>
              <a:gd name="adj4" fmla="val 7719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Beta </a:t>
            </a:r>
            <a:r>
              <a:rPr lang="en-GB" dirty="0" err="1" smtClean="0"/>
              <a:t>hardstop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2156775" y="5316885"/>
            <a:ext cx="1331134" cy="369332"/>
          </a:xfrm>
          <a:prstGeom prst="callout1">
            <a:avLst>
              <a:gd name="adj1" fmla="val -723"/>
              <a:gd name="adj2" fmla="val 49762"/>
              <a:gd name="adj3" fmla="val -238009"/>
              <a:gd name="adj4" fmla="val -32532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 smtClean="0"/>
              <a:t>Microswitch</a:t>
            </a:r>
            <a:endParaRPr lang="en-GB" dirty="0"/>
          </a:p>
        </p:txBody>
      </p:sp>
      <p:cxnSp>
        <p:nvCxnSpPr>
          <p:cNvPr id="30" name="Straight Connector 29"/>
          <p:cNvCxnSpPr>
            <a:stCxn id="29" idx="3"/>
          </p:cNvCxnSpPr>
          <p:nvPr/>
        </p:nvCxnSpPr>
        <p:spPr>
          <a:xfrm flipV="1">
            <a:off x="2822342" y="4724389"/>
            <a:ext cx="957570" cy="59249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15050" y="5528596"/>
            <a:ext cx="1661352" cy="369332"/>
          </a:xfrm>
          <a:prstGeom prst="callout1">
            <a:avLst>
              <a:gd name="adj1" fmla="val -723"/>
              <a:gd name="adj2" fmla="val 49762"/>
              <a:gd name="adj3" fmla="val -264702"/>
              <a:gd name="adj4" fmla="val 38844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Lollipop feature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3563888" y="3328626"/>
            <a:ext cx="1627497" cy="369332"/>
          </a:xfrm>
          <a:prstGeom prst="callout1">
            <a:avLst>
              <a:gd name="adj1" fmla="val 102436"/>
              <a:gd name="adj2" fmla="val 50431"/>
              <a:gd name="adj3" fmla="val 244019"/>
              <a:gd name="adj4" fmla="val 52404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Nut for preload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39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Project Introduction</a:t>
            </a:r>
            <a:endParaRPr lang="en-GB" b="1" dirty="0" smtClean="0"/>
          </a:p>
          <a:p>
            <a:r>
              <a:rPr lang="en-GB" dirty="0" smtClean="0"/>
              <a:t>Positioner </a:t>
            </a:r>
            <a:r>
              <a:rPr lang="en-GB" dirty="0" smtClean="0"/>
              <a:t>Design</a:t>
            </a:r>
            <a:endParaRPr lang="en-GB" dirty="0" smtClean="0"/>
          </a:p>
          <a:p>
            <a:r>
              <a:rPr lang="en-GB" dirty="0" smtClean="0"/>
              <a:t>Electronic </a:t>
            </a:r>
            <a:r>
              <a:rPr lang="en-GB" dirty="0" smtClean="0"/>
              <a:t>board</a:t>
            </a:r>
          </a:p>
          <a:p>
            <a:r>
              <a:rPr lang="en-GB" dirty="0" smtClean="0"/>
              <a:t>Collision avoidance</a:t>
            </a:r>
            <a:endParaRPr lang="en-GB" dirty="0" smtClean="0"/>
          </a:p>
          <a:p>
            <a:r>
              <a:rPr lang="en-GB" dirty="0" smtClean="0"/>
              <a:t>Test </a:t>
            </a:r>
            <a:r>
              <a:rPr lang="en-GB" dirty="0" smtClean="0"/>
              <a:t>bench for performance assessment</a:t>
            </a:r>
            <a:endParaRPr lang="en-GB" dirty="0" smtClean="0"/>
          </a:p>
          <a:p>
            <a:r>
              <a:rPr lang="en-GB" dirty="0" smtClean="0"/>
              <a:t>Manufacturing strategy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Philipp Hörler, </a:t>
            </a:r>
            <a:r>
              <a:rPr lang="en-GB" dirty="0" smtClean="0"/>
              <a:t>02.03.2017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894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7" b="89946" l="0" r="99676">
                        <a14:foregroundMark x1="59481" y1="34420" x2="33982" y2="40942"/>
                        <a14:foregroundMark x1="94922" y1="9239" x2="62345" y2="23370"/>
                        <a14:foregroundMark x1="20692" y1="40127" x2="20151" y2="39764"/>
                        <a14:foregroundMark x1="68233" y1="14312" x2="67423" y2="15489"/>
                        <a14:foregroundMark x1="67423" y1="15489" x2="67423" y2="15489"/>
                        <a14:foregroundMark x1="27769" y1="38949" x2="108" y2="51359"/>
                        <a14:foregroundMark x1="40735" y1="11775" x2="8212" y2="20833"/>
                        <a14:foregroundMark x1="8212" y1="20833" x2="8212" y2="20833"/>
                        <a14:foregroundMark x1="6699" y1="25091" x2="2809" y2="47464"/>
                        <a14:foregroundMark x1="2107" y1="22826" x2="2269" y2="47464"/>
                        <a14:foregroundMark x1="44462" y1="11232" x2="96759" y2="9783"/>
                        <a14:foregroundMark x1="88493" y1="4438" x2="56078" y2="12047"/>
                        <a14:foregroundMark x1="24797" y1="43569" x2="918" y2="54710"/>
                        <a14:foregroundMark x1="918" y1="54710" x2="918" y2="54710"/>
                        <a14:foregroundMark x1="23771" y1="46105" x2="36953" y2="34330"/>
                        <a14:foregroundMark x1="36953" y1="34330" x2="36953" y2="34330"/>
                        <a14:foregroundMark x1="86170" y1="17572" x2="55484" y2="33514"/>
                        <a14:backgroundMark x1="26472" y1="56975" x2="24473" y2="56975"/>
                        <a14:backgroundMark x1="24473" y1="56975" x2="24473" y2="56975"/>
                        <a14:backgroundMark x1="73636" y1="37138" x2="73636" y2="37138"/>
                        <a14:backgroundMark x1="33117" y1="53351" x2="96164" y2="29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744"/>
          <a:stretch/>
        </p:blipFill>
        <p:spPr>
          <a:xfrm>
            <a:off x="683568" y="2492896"/>
            <a:ext cx="7614968" cy="2714954"/>
          </a:xfrm>
        </p:spPr>
      </p:pic>
      <p:sp>
        <p:nvSpPr>
          <p:cNvPr id="3" name="TextBox 2"/>
          <p:cNvSpPr txBox="1"/>
          <p:nvPr/>
        </p:nvSpPr>
        <p:spPr>
          <a:xfrm>
            <a:off x="3323197" y="764704"/>
            <a:ext cx="249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V3 Positioner </a:t>
            </a:r>
            <a:endParaRPr lang="en-GB" sz="3200" dirty="0"/>
          </a:p>
        </p:txBody>
      </p:sp>
      <p:sp>
        <p:nvSpPr>
          <p:cNvPr id="6" name="Freeform 5"/>
          <p:cNvSpPr/>
          <p:nvPr/>
        </p:nvSpPr>
        <p:spPr>
          <a:xfrm>
            <a:off x="822743" y="2631408"/>
            <a:ext cx="6495554" cy="2176423"/>
          </a:xfrm>
          <a:custGeom>
            <a:avLst/>
            <a:gdLst>
              <a:gd name="connsiteX0" fmla="*/ 0 w 6000278"/>
              <a:gd name="connsiteY0" fmla="*/ 347623 h 347623"/>
              <a:gd name="connsiteX1" fmla="*/ 974857 w 6000278"/>
              <a:gd name="connsiteY1" fmla="*/ 324952 h 347623"/>
              <a:gd name="connsiteX2" fmla="*/ 2040397 w 6000278"/>
              <a:gd name="connsiteY2" fmla="*/ 211597 h 347623"/>
              <a:gd name="connsiteX3" fmla="*/ 3000139 w 6000278"/>
              <a:gd name="connsiteY3" fmla="*/ 60456 h 347623"/>
              <a:gd name="connsiteX4" fmla="*/ 4602228 w 6000278"/>
              <a:gd name="connsiteY4" fmla="*/ 7557 h 347623"/>
              <a:gd name="connsiteX5" fmla="*/ 6000278 w 6000278"/>
              <a:gd name="connsiteY5" fmla="*/ 0 h 347623"/>
              <a:gd name="connsiteX0" fmla="*/ 0 w 5990433"/>
              <a:gd name="connsiteY0" fmla="*/ 340534 h 340534"/>
              <a:gd name="connsiteX1" fmla="*/ 974857 w 5990433"/>
              <a:gd name="connsiteY1" fmla="*/ 317863 h 340534"/>
              <a:gd name="connsiteX2" fmla="*/ 2040397 w 5990433"/>
              <a:gd name="connsiteY2" fmla="*/ 204508 h 340534"/>
              <a:gd name="connsiteX3" fmla="*/ 3000139 w 5990433"/>
              <a:gd name="connsiteY3" fmla="*/ 53367 h 340534"/>
              <a:gd name="connsiteX4" fmla="*/ 4602228 w 5990433"/>
              <a:gd name="connsiteY4" fmla="*/ 468 h 340534"/>
              <a:gd name="connsiteX5" fmla="*/ 5990433 w 5990433"/>
              <a:gd name="connsiteY5" fmla="*/ 18311 h 340534"/>
              <a:gd name="connsiteX0" fmla="*/ 0 w 5990433"/>
              <a:gd name="connsiteY0" fmla="*/ 340066 h 340066"/>
              <a:gd name="connsiteX1" fmla="*/ 974857 w 5990433"/>
              <a:gd name="connsiteY1" fmla="*/ 317395 h 340066"/>
              <a:gd name="connsiteX2" fmla="*/ 2040397 w 5990433"/>
              <a:gd name="connsiteY2" fmla="*/ 204040 h 340066"/>
              <a:gd name="connsiteX3" fmla="*/ 3000139 w 5990433"/>
              <a:gd name="connsiteY3" fmla="*/ 52899 h 340066"/>
              <a:gd name="connsiteX4" fmla="*/ 4602228 w 5990433"/>
              <a:gd name="connsiteY4" fmla="*/ 0 h 340066"/>
              <a:gd name="connsiteX5" fmla="*/ 5990433 w 5990433"/>
              <a:gd name="connsiteY5" fmla="*/ 17843 h 340066"/>
              <a:gd name="connsiteX0" fmla="*/ 0 w 5721324"/>
              <a:gd name="connsiteY0" fmla="*/ 340066 h 340066"/>
              <a:gd name="connsiteX1" fmla="*/ 974857 w 5721324"/>
              <a:gd name="connsiteY1" fmla="*/ 317395 h 340066"/>
              <a:gd name="connsiteX2" fmla="*/ 2040397 w 5721324"/>
              <a:gd name="connsiteY2" fmla="*/ 204040 h 340066"/>
              <a:gd name="connsiteX3" fmla="*/ 3000139 w 5721324"/>
              <a:gd name="connsiteY3" fmla="*/ 52899 h 340066"/>
              <a:gd name="connsiteX4" fmla="*/ 4602228 w 5721324"/>
              <a:gd name="connsiteY4" fmla="*/ 0 h 340066"/>
              <a:gd name="connsiteX5" fmla="*/ 5721324 w 5721324"/>
              <a:gd name="connsiteY5" fmla="*/ 8318 h 340066"/>
              <a:gd name="connsiteX0" fmla="*/ 0 w 5893619"/>
              <a:gd name="connsiteY0" fmla="*/ 344312 h 344312"/>
              <a:gd name="connsiteX1" fmla="*/ 974857 w 5893619"/>
              <a:gd name="connsiteY1" fmla="*/ 321641 h 344312"/>
              <a:gd name="connsiteX2" fmla="*/ 2040397 w 5893619"/>
              <a:gd name="connsiteY2" fmla="*/ 208286 h 344312"/>
              <a:gd name="connsiteX3" fmla="*/ 3000139 w 5893619"/>
              <a:gd name="connsiteY3" fmla="*/ 57145 h 344312"/>
              <a:gd name="connsiteX4" fmla="*/ 4602228 w 5893619"/>
              <a:gd name="connsiteY4" fmla="*/ 4246 h 344312"/>
              <a:gd name="connsiteX5" fmla="*/ 5893619 w 5893619"/>
              <a:gd name="connsiteY5" fmla="*/ 3039 h 344312"/>
              <a:gd name="connsiteX0" fmla="*/ 0 w 5926437"/>
              <a:gd name="connsiteY0" fmla="*/ 350662 h 350662"/>
              <a:gd name="connsiteX1" fmla="*/ 1007675 w 5926437"/>
              <a:gd name="connsiteY1" fmla="*/ 321641 h 350662"/>
              <a:gd name="connsiteX2" fmla="*/ 2073215 w 5926437"/>
              <a:gd name="connsiteY2" fmla="*/ 208286 h 350662"/>
              <a:gd name="connsiteX3" fmla="*/ 3032957 w 5926437"/>
              <a:gd name="connsiteY3" fmla="*/ 57145 h 350662"/>
              <a:gd name="connsiteX4" fmla="*/ 4635046 w 5926437"/>
              <a:gd name="connsiteY4" fmla="*/ 4246 h 350662"/>
              <a:gd name="connsiteX5" fmla="*/ 5926437 w 5926437"/>
              <a:gd name="connsiteY5" fmla="*/ 3039 h 350662"/>
              <a:gd name="connsiteX0" fmla="*/ 0 w 6221800"/>
              <a:gd name="connsiteY0" fmla="*/ 350662 h 350662"/>
              <a:gd name="connsiteX1" fmla="*/ 1303038 w 6221800"/>
              <a:gd name="connsiteY1" fmla="*/ 321641 h 350662"/>
              <a:gd name="connsiteX2" fmla="*/ 2368578 w 6221800"/>
              <a:gd name="connsiteY2" fmla="*/ 208286 h 350662"/>
              <a:gd name="connsiteX3" fmla="*/ 3328320 w 6221800"/>
              <a:gd name="connsiteY3" fmla="*/ 57145 h 350662"/>
              <a:gd name="connsiteX4" fmla="*/ 4930409 w 6221800"/>
              <a:gd name="connsiteY4" fmla="*/ 4246 h 350662"/>
              <a:gd name="connsiteX5" fmla="*/ 6221800 w 6221800"/>
              <a:gd name="connsiteY5" fmla="*/ 3039 h 350662"/>
              <a:gd name="connsiteX0" fmla="*/ 0 w 6221800"/>
              <a:gd name="connsiteY0" fmla="*/ 349727 h 349727"/>
              <a:gd name="connsiteX1" fmla="*/ 1303038 w 6221800"/>
              <a:gd name="connsiteY1" fmla="*/ 320706 h 349727"/>
              <a:gd name="connsiteX2" fmla="*/ 2368578 w 6221800"/>
              <a:gd name="connsiteY2" fmla="*/ 207351 h 349727"/>
              <a:gd name="connsiteX3" fmla="*/ 3433338 w 6221800"/>
              <a:gd name="connsiteY3" fmla="*/ 43510 h 349727"/>
              <a:gd name="connsiteX4" fmla="*/ 4930409 w 6221800"/>
              <a:gd name="connsiteY4" fmla="*/ 3311 h 349727"/>
              <a:gd name="connsiteX5" fmla="*/ 6221800 w 6221800"/>
              <a:gd name="connsiteY5" fmla="*/ 2104 h 349727"/>
              <a:gd name="connsiteX0" fmla="*/ 0 w 6221800"/>
              <a:gd name="connsiteY0" fmla="*/ 352538 h 352538"/>
              <a:gd name="connsiteX1" fmla="*/ 1303038 w 6221800"/>
              <a:gd name="connsiteY1" fmla="*/ 323517 h 352538"/>
              <a:gd name="connsiteX2" fmla="*/ 2368578 w 6221800"/>
              <a:gd name="connsiteY2" fmla="*/ 210162 h 352538"/>
              <a:gd name="connsiteX3" fmla="*/ 3453029 w 6221800"/>
              <a:gd name="connsiteY3" fmla="*/ 84421 h 352538"/>
              <a:gd name="connsiteX4" fmla="*/ 4930409 w 6221800"/>
              <a:gd name="connsiteY4" fmla="*/ 6122 h 352538"/>
              <a:gd name="connsiteX5" fmla="*/ 6221800 w 6221800"/>
              <a:gd name="connsiteY5" fmla="*/ 4915 h 352538"/>
              <a:gd name="connsiteX0" fmla="*/ 0 w 6221800"/>
              <a:gd name="connsiteY0" fmla="*/ 350194 h 350194"/>
              <a:gd name="connsiteX1" fmla="*/ 1303038 w 6221800"/>
              <a:gd name="connsiteY1" fmla="*/ 321173 h 350194"/>
              <a:gd name="connsiteX2" fmla="*/ 2368578 w 6221800"/>
              <a:gd name="connsiteY2" fmla="*/ 207818 h 350194"/>
              <a:gd name="connsiteX3" fmla="*/ 3466157 w 6221800"/>
              <a:gd name="connsiteY3" fmla="*/ 50327 h 350194"/>
              <a:gd name="connsiteX4" fmla="*/ 4930409 w 6221800"/>
              <a:gd name="connsiteY4" fmla="*/ 3778 h 350194"/>
              <a:gd name="connsiteX5" fmla="*/ 6221800 w 6221800"/>
              <a:gd name="connsiteY5" fmla="*/ 2571 h 350194"/>
              <a:gd name="connsiteX0" fmla="*/ 0 w 5473547"/>
              <a:gd name="connsiteY0" fmla="*/ 426394 h 426394"/>
              <a:gd name="connsiteX1" fmla="*/ 554785 w 5473547"/>
              <a:gd name="connsiteY1" fmla="*/ 321173 h 426394"/>
              <a:gd name="connsiteX2" fmla="*/ 1620325 w 5473547"/>
              <a:gd name="connsiteY2" fmla="*/ 207818 h 426394"/>
              <a:gd name="connsiteX3" fmla="*/ 2717904 w 5473547"/>
              <a:gd name="connsiteY3" fmla="*/ 50327 h 426394"/>
              <a:gd name="connsiteX4" fmla="*/ 4182156 w 5473547"/>
              <a:gd name="connsiteY4" fmla="*/ 3778 h 426394"/>
              <a:gd name="connsiteX5" fmla="*/ 5473547 w 5473547"/>
              <a:gd name="connsiteY5" fmla="*/ 2571 h 426394"/>
              <a:gd name="connsiteX0" fmla="*/ 0 w 5473547"/>
              <a:gd name="connsiteY0" fmla="*/ 426394 h 426394"/>
              <a:gd name="connsiteX1" fmla="*/ 1056902 w 5473547"/>
              <a:gd name="connsiteY1" fmla="*/ 235448 h 426394"/>
              <a:gd name="connsiteX2" fmla="*/ 1620325 w 5473547"/>
              <a:gd name="connsiteY2" fmla="*/ 207818 h 426394"/>
              <a:gd name="connsiteX3" fmla="*/ 2717904 w 5473547"/>
              <a:gd name="connsiteY3" fmla="*/ 50327 h 426394"/>
              <a:gd name="connsiteX4" fmla="*/ 4182156 w 5473547"/>
              <a:gd name="connsiteY4" fmla="*/ 3778 h 426394"/>
              <a:gd name="connsiteX5" fmla="*/ 5473547 w 5473547"/>
              <a:gd name="connsiteY5" fmla="*/ 2571 h 426394"/>
              <a:gd name="connsiteX0" fmla="*/ 0 w 5473547"/>
              <a:gd name="connsiteY0" fmla="*/ 480750 h 480750"/>
              <a:gd name="connsiteX1" fmla="*/ 1056902 w 5473547"/>
              <a:gd name="connsiteY1" fmla="*/ 289804 h 480750"/>
              <a:gd name="connsiteX2" fmla="*/ 1876306 w 5473547"/>
              <a:gd name="connsiteY2" fmla="*/ 4999 h 480750"/>
              <a:gd name="connsiteX3" fmla="*/ 2717904 w 5473547"/>
              <a:gd name="connsiteY3" fmla="*/ 104683 h 480750"/>
              <a:gd name="connsiteX4" fmla="*/ 4182156 w 5473547"/>
              <a:gd name="connsiteY4" fmla="*/ 58134 h 480750"/>
              <a:gd name="connsiteX5" fmla="*/ 5473547 w 5473547"/>
              <a:gd name="connsiteY5" fmla="*/ 56927 h 480750"/>
              <a:gd name="connsiteX0" fmla="*/ 0 w 5473547"/>
              <a:gd name="connsiteY0" fmla="*/ 957251 h 957251"/>
              <a:gd name="connsiteX1" fmla="*/ 1056902 w 5473547"/>
              <a:gd name="connsiteY1" fmla="*/ 766305 h 957251"/>
              <a:gd name="connsiteX2" fmla="*/ 1876306 w 5473547"/>
              <a:gd name="connsiteY2" fmla="*/ 481500 h 957251"/>
              <a:gd name="connsiteX3" fmla="*/ 2550532 w 5473547"/>
              <a:gd name="connsiteY3" fmla="*/ 159 h 957251"/>
              <a:gd name="connsiteX4" fmla="*/ 4182156 w 5473547"/>
              <a:gd name="connsiteY4" fmla="*/ 534635 h 957251"/>
              <a:gd name="connsiteX5" fmla="*/ 5473547 w 5473547"/>
              <a:gd name="connsiteY5" fmla="*/ 533428 h 957251"/>
              <a:gd name="connsiteX0" fmla="*/ 0 w 5473547"/>
              <a:gd name="connsiteY0" fmla="*/ 1251347 h 1251347"/>
              <a:gd name="connsiteX1" fmla="*/ 1056902 w 5473547"/>
              <a:gd name="connsiteY1" fmla="*/ 1060401 h 1251347"/>
              <a:gd name="connsiteX2" fmla="*/ 1876306 w 5473547"/>
              <a:gd name="connsiteY2" fmla="*/ 775596 h 1251347"/>
              <a:gd name="connsiteX3" fmla="*/ 2550532 w 5473547"/>
              <a:gd name="connsiteY3" fmla="*/ 294255 h 1251347"/>
              <a:gd name="connsiteX4" fmla="*/ 3965556 w 5473547"/>
              <a:gd name="connsiteY4" fmla="*/ 56 h 1251347"/>
              <a:gd name="connsiteX5" fmla="*/ 5473547 w 5473547"/>
              <a:gd name="connsiteY5" fmla="*/ 827524 h 1251347"/>
              <a:gd name="connsiteX0" fmla="*/ 0 w 4203486"/>
              <a:gd name="connsiteY0" fmla="*/ 1281073 h 1281073"/>
              <a:gd name="connsiteX1" fmla="*/ 1056902 w 4203486"/>
              <a:gd name="connsiteY1" fmla="*/ 1090127 h 1281073"/>
              <a:gd name="connsiteX2" fmla="*/ 1876306 w 4203486"/>
              <a:gd name="connsiteY2" fmla="*/ 805322 h 1281073"/>
              <a:gd name="connsiteX3" fmla="*/ 2550532 w 4203486"/>
              <a:gd name="connsiteY3" fmla="*/ 323981 h 1281073"/>
              <a:gd name="connsiteX4" fmla="*/ 3965556 w 4203486"/>
              <a:gd name="connsiteY4" fmla="*/ 29782 h 1281073"/>
              <a:gd name="connsiteX5" fmla="*/ 4203486 w 4203486"/>
              <a:gd name="connsiteY5" fmla="*/ 0 h 1281073"/>
              <a:gd name="connsiteX0" fmla="*/ 0 w 4203486"/>
              <a:gd name="connsiteY0" fmla="*/ 1281073 h 1281073"/>
              <a:gd name="connsiteX1" fmla="*/ 1056902 w 4203486"/>
              <a:gd name="connsiteY1" fmla="*/ 1090127 h 1281073"/>
              <a:gd name="connsiteX2" fmla="*/ 1876306 w 4203486"/>
              <a:gd name="connsiteY2" fmla="*/ 805322 h 1281073"/>
              <a:gd name="connsiteX3" fmla="*/ 2550532 w 4203486"/>
              <a:gd name="connsiteY3" fmla="*/ 323981 h 1281073"/>
              <a:gd name="connsiteX4" fmla="*/ 3286221 w 4203486"/>
              <a:gd name="connsiteY4" fmla="*/ 115507 h 1281073"/>
              <a:gd name="connsiteX5" fmla="*/ 4203486 w 4203486"/>
              <a:gd name="connsiteY5" fmla="*/ 0 h 1281073"/>
              <a:gd name="connsiteX0" fmla="*/ 0 w 4203486"/>
              <a:gd name="connsiteY0" fmla="*/ 1281073 h 1281073"/>
              <a:gd name="connsiteX1" fmla="*/ 1056902 w 4203486"/>
              <a:gd name="connsiteY1" fmla="*/ 1090127 h 1281073"/>
              <a:gd name="connsiteX2" fmla="*/ 1876306 w 4203486"/>
              <a:gd name="connsiteY2" fmla="*/ 805322 h 1281073"/>
              <a:gd name="connsiteX3" fmla="*/ 2550532 w 4203486"/>
              <a:gd name="connsiteY3" fmla="*/ 323981 h 1281073"/>
              <a:gd name="connsiteX4" fmla="*/ 3296067 w 4203486"/>
              <a:gd name="connsiteY4" fmla="*/ 144082 h 1281073"/>
              <a:gd name="connsiteX5" fmla="*/ 4203486 w 4203486"/>
              <a:gd name="connsiteY5" fmla="*/ 0 h 1281073"/>
              <a:gd name="connsiteX0" fmla="*/ 0 w 4203486"/>
              <a:gd name="connsiteY0" fmla="*/ 1281073 h 1281073"/>
              <a:gd name="connsiteX1" fmla="*/ 1066748 w 4203486"/>
              <a:gd name="connsiteY1" fmla="*/ 1037740 h 1281073"/>
              <a:gd name="connsiteX2" fmla="*/ 1876306 w 4203486"/>
              <a:gd name="connsiteY2" fmla="*/ 805322 h 1281073"/>
              <a:gd name="connsiteX3" fmla="*/ 2550532 w 4203486"/>
              <a:gd name="connsiteY3" fmla="*/ 323981 h 1281073"/>
              <a:gd name="connsiteX4" fmla="*/ 3296067 w 4203486"/>
              <a:gd name="connsiteY4" fmla="*/ 144082 h 1281073"/>
              <a:gd name="connsiteX5" fmla="*/ 4203486 w 4203486"/>
              <a:gd name="connsiteY5" fmla="*/ 0 h 1281073"/>
              <a:gd name="connsiteX0" fmla="*/ 0 w 4203486"/>
              <a:gd name="connsiteY0" fmla="*/ 1281073 h 1281073"/>
              <a:gd name="connsiteX1" fmla="*/ 1066748 w 4203486"/>
              <a:gd name="connsiteY1" fmla="*/ 1037740 h 1281073"/>
              <a:gd name="connsiteX2" fmla="*/ 1876306 w 4203486"/>
              <a:gd name="connsiteY2" fmla="*/ 805322 h 1281073"/>
              <a:gd name="connsiteX3" fmla="*/ 2550532 w 4203486"/>
              <a:gd name="connsiteY3" fmla="*/ 323981 h 1281073"/>
              <a:gd name="connsiteX4" fmla="*/ 3296067 w 4203486"/>
              <a:gd name="connsiteY4" fmla="*/ 144082 h 1281073"/>
              <a:gd name="connsiteX5" fmla="*/ 4203486 w 4203486"/>
              <a:gd name="connsiteY5" fmla="*/ 0 h 1281073"/>
              <a:gd name="connsiteX0" fmla="*/ 0 w 4203486"/>
              <a:gd name="connsiteY0" fmla="*/ 1285835 h 1285835"/>
              <a:gd name="connsiteX1" fmla="*/ 1066748 w 4203486"/>
              <a:gd name="connsiteY1" fmla="*/ 1037740 h 1285835"/>
              <a:gd name="connsiteX2" fmla="*/ 1876306 w 4203486"/>
              <a:gd name="connsiteY2" fmla="*/ 805322 h 1285835"/>
              <a:gd name="connsiteX3" fmla="*/ 2550532 w 4203486"/>
              <a:gd name="connsiteY3" fmla="*/ 323981 h 1285835"/>
              <a:gd name="connsiteX4" fmla="*/ 3296067 w 4203486"/>
              <a:gd name="connsiteY4" fmla="*/ 144082 h 1285835"/>
              <a:gd name="connsiteX5" fmla="*/ 4203486 w 4203486"/>
              <a:gd name="connsiteY5" fmla="*/ 0 h 1285835"/>
              <a:gd name="connsiteX0" fmla="*/ 0 w 4203486"/>
              <a:gd name="connsiteY0" fmla="*/ 1285835 h 1285835"/>
              <a:gd name="connsiteX1" fmla="*/ 1076593 w 4203486"/>
              <a:gd name="connsiteY1" fmla="*/ 1056790 h 1285835"/>
              <a:gd name="connsiteX2" fmla="*/ 1876306 w 4203486"/>
              <a:gd name="connsiteY2" fmla="*/ 805322 h 1285835"/>
              <a:gd name="connsiteX3" fmla="*/ 2550532 w 4203486"/>
              <a:gd name="connsiteY3" fmla="*/ 323981 h 1285835"/>
              <a:gd name="connsiteX4" fmla="*/ 3296067 w 4203486"/>
              <a:gd name="connsiteY4" fmla="*/ 144082 h 1285835"/>
              <a:gd name="connsiteX5" fmla="*/ 4203486 w 4203486"/>
              <a:gd name="connsiteY5" fmla="*/ 0 h 1285835"/>
              <a:gd name="connsiteX0" fmla="*/ 0 w 4203486"/>
              <a:gd name="connsiteY0" fmla="*/ 1285835 h 1285835"/>
              <a:gd name="connsiteX1" fmla="*/ 1047057 w 4203486"/>
              <a:gd name="connsiteY1" fmla="*/ 980590 h 1285835"/>
              <a:gd name="connsiteX2" fmla="*/ 1876306 w 4203486"/>
              <a:gd name="connsiteY2" fmla="*/ 805322 h 1285835"/>
              <a:gd name="connsiteX3" fmla="*/ 2550532 w 4203486"/>
              <a:gd name="connsiteY3" fmla="*/ 323981 h 1285835"/>
              <a:gd name="connsiteX4" fmla="*/ 3296067 w 4203486"/>
              <a:gd name="connsiteY4" fmla="*/ 144082 h 1285835"/>
              <a:gd name="connsiteX5" fmla="*/ 4203486 w 4203486"/>
              <a:gd name="connsiteY5" fmla="*/ 0 h 1285835"/>
              <a:gd name="connsiteX0" fmla="*/ 0 w 4203486"/>
              <a:gd name="connsiteY0" fmla="*/ 1285835 h 1285835"/>
              <a:gd name="connsiteX1" fmla="*/ 1051979 w 4203486"/>
              <a:gd name="connsiteY1" fmla="*/ 980590 h 1285835"/>
              <a:gd name="connsiteX2" fmla="*/ 1876306 w 4203486"/>
              <a:gd name="connsiteY2" fmla="*/ 805322 h 1285835"/>
              <a:gd name="connsiteX3" fmla="*/ 2550532 w 4203486"/>
              <a:gd name="connsiteY3" fmla="*/ 323981 h 1285835"/>
              <a:gd name="connsiteX4" fmla="*/ 3296067 w 4203486"/>
              <a:gd name="connsiteY4" fmla="*/ 144082 h 1285835"/>
              <a:gd name="connsiteX5" fmla="*/ 4203486 w 4203486"/>
              <a:gd name="connsiteY5" fmla="*/ 0 h 1285835"/>
              <a:gd name="connsiteX0" fmla="*/ 0 w 4203486"/>
              <a:gd name="connsiteY0" fmla="*/ 1285835 h 1285835"/>
              <a:gd name="connsiteX1" fmla="*/ 1051979 w 4203486"/>
              <a:gd name="connsiteY1" fmla="*/ 980590 h 1285835"/>
              <a:gd name="connsiteX2" fmla="*/ 1974760 w 4203486"/>
              <a:gd name="connsiteY2" fmla="*/ 595772 h 1285835"/>
              <a:gd name="connsiteX3" fmla="*/ 2550532 w 4203486"/>
              <a:gd name="connsiteY3" fmla="*/ 323981 h 1285835"/>
              <a:gd name="connsiteX4" fmla="*/ 3296067 w 4203486"/>
              <a:gd name="connsiteY4" fmla="*/ 144082 h 1285835"/>
              <a:gd name="connsiteX5" fmla="*/ 4203486 w 4203486"/>
              <a:gd name="connsiteY5" fmla="*/ 0 h 1285835"/>
              <a:gd name="connsiteX0" fmla="*/ 0 w 4203486"/>
              <a:gd name="connsiteY0" fmla="*/ 1285835 h 1285835"/>
              <a:gd name="connsiteX1" fmla="*/ 1051979 w 4203486"/>
              <a:gd name="connsiteY1" fmla="*/ 980590 h 1285835"/>
              <a:gd name="connsiteX2" fmla="*/ 1974760 w 4203486"/>
              <a:gd name="connsiteY2" fmla="*/ 595772 h 1285835"/>
              <a:gd name="connsiteX3" fmla="*/ 2786823 w 4203486"/>
              <a:gd name="connsiteY3" fmla="*/ 247781 h 1285835"/>
              <a:gd name="connsiteX4" fmla="*/ 3296067 w 4203486"/>
              <a:gd name="connsiteY4" fmla="*/ 144082 h 1285835"/>
              <a:gd name="connsiteX5" fmla="*/ 4203486 w 4203486"/>
              <a:gd name="connsiteY5" fmla="*/ 0 h 1285835"/>
              <a:gd name="connsiteX0" fmla="*/ 0 w 4203486"/>
              <a:gd name="connsiteY0" fmla="*/ 1285835 h 1285835"/>
              <a:gd name="connsiteX1" fmla="*/ 1051979 w 4203486"/>
              <a:gd name="connsiteY1" fmla="*/ 980590 h 1285835"/>
              <a:gd name="connsiteX2" fmla="*/ 1974760 w 4203486"/>
              <a:gd name="connsiteY2" fmla="*/ 595772 h 1285835"/>
              <a:gd name="connsiteX3" fmla="*/ 2786823 w 4203486"/>
              <a:gd name="connsiteY3" fmla="*/ 247781 h 1285835"/>
              <a:gd name="connsiteX4" fmla="*/ 3296067 w 4203486"/>
              <a:gd name="connsiteY4" fmla="*/ 144082 h 1285835"/>
              <a:gd name="connsiteX5" fmla="*/ 4203486 w 4203486"/>
              <a:gd name="connsiteY5" fmla="*/ 0 h 1285835"/>
              <a:gd name="connsiteX0" fmla="*/ 0 w 4203486"/>
              <a:gd name="connsiteY0" fmla="*/ 1285835 h 1285835"/>
              <a:gd name="connsiteX1" fmla="*/ 1051979 w 4203486"/>
              <a:gd name="connsiteY1" fmla="*/ 980590 h 1285835"/>
              <a:gd name="connsiteX2" fmla="*/ 1974760 w 4203486"/>
              <a:gd name="connsiteY2" fmla="*/ 595772 h 1285835"/>
              <a:gd name="connsiteX3" fmla="*/ 2752364 w 4203486"/>
              <a:gd name="connsiteY3" fmla="*/ 281118 h 1285835"/>
              <a:gd name="connsiteX4" fmla="*/ 3296067 w 4203486"/>
              <a:gd name="connsiteY4" fmla="*/ 144082 h 1285835"/>
              <a:gd name="connsiteX5" fmla="*/ 4203486 w 4203486"/>
              <a:gd name="connsiteY5" fmla="*/ 0 h 1285835"/>
              <a:gd name="connsiteX0" fmla="*/ 0 w 4203486"/>
              <a:gd name="connsiteY0" fmla="*/ 1285835 h 1285835"/>
              <a:gd name="connsiteX1" fmla="*/ 1051979 w 4203486"/>
              <a:gd name="connsiteY1" fmla="*/ 980590 h 1285835"/>
              <a:gd name="connsiteX2" fmla="*/ 1974760 w 4203486"/>
              <a:gd name="connsiteY2" fmla="*/ 595772 h 1285835"/>
              <a:gd name="connsiteX3" fmla="*/ 2752364 w 4203486"/>
              <a:gd name="connsiteY3" fmla="*/ 281118 h 1285835"/>
              <a:gd name="connsiteX4" fmla="*/ 3296067 w 4203486"/>
              <a:gd name="connsiteY4" fmla="*/ 144082 h 1285835"/>
              <a:gd name="connsiteX5" fmla="*/ 4203486 w 4203486"/>
              <a:gd name="connsiteY5" fmla="*/ 0 h 1285835"/>
              <a:gd name="connsiteX0" fmla="*/ 0 w 4203486"/>
              <a:gd name="connsiteY0" fmla="*/ 1285835 h 1285835"/>
              <a:gd name="connsiteX1" fmla="*/ 1051979 w 4203486"/>
              <a:gd name="connsiteY1" fmla="*/ 980590 h 1285835"/>
              <a:gd name="connsiteX2" fmla="*/ 1974760 w 4203486"/>
              <a:gd name="connsiteY2" fmla="*/ 595772 h 1285835"/>
              <a:gd name="connsiteX3" fmla="*/ 2752364 w 4203486"/>
              <a:gd name="connsiteY3" fmla="*/ 281118 h 1285835"/>
              <a:gd name="connsiteX4" fmla="*/ 3296067 w 4203486"/>
              <a:gd name="connsiteY4" fmla="*/ 144082 h 1285835"/>
              <a:gd name="connsiteX5" fmla="*/ 4203486 w 4203486"/>
              <a:gd name="connsiteY5" fmla="*/ 0 h 1285835"/>
              <a:gd name="connsiteX0" fmla="*/ 0 w 4203486"/>
              <a:gd name="connsiteY0" fmla="*/ 1285835 h 1285835"/>
              <a:gd name="connsiteX1" fmla="*/ 1051979 w 4203486"/>
              <a:gd name="connsiteY1" fmla="*/ 980590 h 1285835"/>
              <a:gd name="connsiteX2" fmla="*/ 1974760 w 4203486"/>
              <a:gd name="connsiteY2" fmla="*/ 595772 h 1285835"/>
              <a:gd name="connsiteX3" fmla="*/ 2752364 w 4203486"/>
              <a:gd name="connsiteY3" fmla="*/ 281118 h 1285835"/>
              <a:gd name="connsiteX4" fmla="*/ 3350216 w 4203486"/>
              <a:gd name="connsiteY4" fmla="*/ 153607 h 1285835"/>
              <a:gd name="connsiteX5" fmla="*/ 4203486 w 4203486"/>
              <a:gd name="connsiteY5" fmla="*/ 0 h 1285835"/>
              <a:gd name="connsiteX0" fmla="*/ 0 w 4203486"/>
              <a:gd name="connsiteY0" fmla="*/ 1285835 h 1285835"/>
              <a:gd name="connsiteX1" fmla="*/ 1051979 w 4203486"/>
              <a:gd name="connsiteY1" fmla="*/ 980590 h 1285835"/>
              <a:gd name="connsiteX2" fmla="*/ 1974760 w 4203486"/>
              <a:gd name="connsiteY2" fmla="*/ 595772 h 1285835"/>
              <a:gd name="connsiteX3" fmla="*/ 2752364 w 4203486"/>
              <a:gd name="connsiteY3" fmla="*/ 281118 h 1285835"/>
              <a:gd name="connsiteX4" fmla="*/ 3350216 w 4203486"/>
              <a:gd name="connsiteY4" fmla="*/ 153607 h 1285835"/>
              <a:gd name="connsiteX5" fmla="*/ 4203486 w 4203486"/>
              <a:gd name="connsiteY5" fmla="*/ 0 h 1285835"/>
              <a:gd name="connsiteX0" fmla="*/ 0 w 4154259"/>
              <a:gd name="connsiteY0" fmla="*/ 1300122 h 1300122"/>
              <a:gd name="connsiteX1" fmla="*/ 1051979 w 4154259"/>
              <a:gd name="connsiteY1" fmla="*/ 994877 h 1300122"/>
              <a:gd name="connsiteX2" fmla="*/ 1974760 w 4154259"/>
              <a:gd name="connsiteY2" fmla="*/ 610059 h 1300122"/>
              <a:gd name="connsiteX3" fmla="*/ 2752364 w 4154259"/>
              <a:gd name="connsiteY3" fmla="*/ 295405 h 1300122"/>
              <a:gd name="connsiteX4" fmla="*/ 3350216 w 4154259"/>
              <a:gd name="connsiteY4" fmla="*/ 167894 h 1300122"/>
              <a:gd name="connsiteX5" fmla="*/ 4154259 w 4154259"/>
              <a:gd name="connsiteY5" fmla="*/ 0 h 1300122"/>
              <a:gd name="connsiteX0" fmla="*/ 0 w 4154259"/>
              <a:gd name="connsiteY0" fmla="*/ 1300122 h 1300122"/>
              <a:gd name="connsiteX1" fmla="*/ 1051979 w 4154259"/>
              <a:gd name="connsiteY1" fmla="*/ 994877 h 1300122"/>
              <a:gd name="connsiteX2" fmla="*/ 1974760 w 4154259"/>
              <a:gd name="connsiteY2" fmla="*/ 610059 h 1300122"/>
              <a:gd name="connsiteX3" fmla="*/ 2752364 w 4154259"/>
              <a:gd name="connsiteY3" fmla="*/ 295405 h 1300122"/>
              <a:gd name="connsiteX4" fmla="*/ 3350216 w 4154259"/>
              <a:gd name="connsiteY4" fmla="*/ 167894 h 1300122"/>
              <a:gd name="connsiteX5" fmla="*/ 4154259 w 4154259"/>
              <a:gd name="connsiteY5" fmla="*/ 0 h 1300122"/>
              <a:gd name="connsiteX0" fmla="*/ 0 w 4154259"/>
              <a:gd name="connsiteY0" fmla="*/ 1300122 h 1300122"/>
              <a:gd name="connsiteX1" fmla="*/ 1051979 w 4154259"/>
              <a:gd name="connsiteY1" fmla="*/ 994877 h 1300122"/>
              <a:gd name="connsiteX2" fmla="*/ 1974760 w 4154259"/>
              <a:gd name="connsiteY2" fmla="*/ 610059 h 1300122"/>
              <a:gd name="connsiteX3" fmla="*/ 2752364 w 4154259"/>
              <a:gd name="connsiteY3" fmla="*/ 295405 h 1300122"/>
              <a:gd name="connsiteX4" fmla="*/ 3350216 w 4154259"/>
              <a:gd name="connsiteY4" fmla="*/ 167894 h 1300122"/>
              <a:gd name="connsiteX5" fmla="*/ 4154259 w 4154259"/>
              <a:gd name="connsiteY5" fmla="*/ 0 h 1300122"/>
              <a:gd name="connsiteX0" fmla="*/ 0 w 4154259"/>
              <a:gd name="connsiteY0" fmla="*/ 1300122 h 1300122"/>
              <a:gd name="connsiteX1" fmla="*/ 1051979 w 4154259"/>
              <a:gd name="connsiteY1" fmla="*/ 994877 h 1300122"/>
              <a:gd name="connsiteX2" fmla="*/ 1974760 w 4154259"/>
              <a:gd name="connsiteY2" fmla="*/ 610059 h 1300122"/>
              <a:gd name="connsiteX3" fmla="*/ 2752364 w 4154259"/>
              <a:gd name="connsiteY3" fmla="*/ 295405 h 1300122"/>
              <a:gd name="connsiteX4" fmla="*/ 4154259 w 4154259"/>
              <a:gd name="connsiteY4" fmla="*/ 0 h 1300122"/>
              <a:gd name="connsiteX0" fmla="*/ 0 w 4159181"/>
              <a:gd name="connsiteY0" fmla="*/ 1300122 h 1300122"/>
              <a:gd name="connsiteX1" fmla="*/ 1051979 w 4159181"/>
              <a:gd name="connsiteY1" fmla="*/ 994877 h 1300122"/>
              <a:gd name="connsiteX2" fmla="*/ 1974760 w 4159181"/>
              <a:gd name="connsiteY2" fmla="*/ 610059 h 1300122"/>
              <a:gd name="connsiteX3" fmla="*/ 2752364 w 4159181"/>
              <a:gd name="connsiteY3" fmla="*/ 295405 h 1300122"/>
              <a:gd name="connsiteX4" fmla="*/ 4159181 w 4159181"/>
              <a:gd name="connsiteY4" fmla="*/ 0 h 1300122"/>
              <a:gd name="connsiteX0" fmla="*/ 0 w 4159181"/>
              <a:gd name="connsiteY0" fmla="*/ 1300122 h 1300122"/>
              <a:gd name="connsiteX1" fmla="*/ 1051979 w 4159181"/>
              <a:gd name="connsiteY1" fmla="*/ 994877 h 1300122"/>
              <a:gd name="connsiteX2" fmla="*/ 1974760 w 4159181"/>
              <a:gd name="connsiteY2" fmla="*/ 610059 h 1300122"/>
              <a:gd name="connsiteX3" fmla="*/ 2752364 w 4159181"/>
              <a:gd name="connsiteY3" fmla="*/ 295405 h 1300122"/>
              <a:gd name="connsiteX4" fmla="*/ 4159181 w 4159181"/>
              <a:gd name="connsiteY4" fmla="*/ 0 h 1300122"/>
              <a:gd name="connsiteX0" fmla="*/ 0 w 4159181"/>
              <a:gd name="connsiteY0" fmla="*/ 1300122 h 1300122"/>
              <a:gd name="connsiteX1" fmla="*/ 1051979 w 4159181"/>
              <a:gd name="connsiteY1" fmla="*/ 994877 h 1300122"/>
              <a:gd name="connsiteX2" fmla="*/ 1974760 w 4159181"/>
              <a:gd name="connsiteY2" fmla="*/ 610059 h 1300122"/>
              <a:gd name="connsiteX3" fmla="*/ 2752364 w 4159181"/>
              <a:gd name="connsiteY3" fmla="*/ 295405 h 1300122"/>
              <a:gd name="connsiteX4" fmla="*/ 3663711 w 4159181"/>
              <a:gd name="connsiteY4" fmla="*/ 78453 h 1300122"/>
              <a:gd name="connsiteX5" fmla="*/ 4159181 w 4159181"/>
              <a:gd name="connsiteY5" fmla="*/ 0 h 1300122"/>
              <a:gd name="connsiteX0" fmla="*/ 0 w 4159181"/>
              <a:gd name="connsiteY0" fmla="*/ 1300122 h 1300122"/>
              <a:gd name="connsiteX1" fmla="*/ 1051979 w 4159181"/>
              <a:gd name="connsiteY1" fmla="*/ 994877 h 1300122"/>
              <a:gd name="connsiteX2" fmla="*/ 1974760 w 4159181"/>
              <a:gd name="connsiteY2" fmla="*/ 610059 h 1300122"/>
              <a:gd name="connsiteX3" fmla="*/ 2752364 w 4159181"/>
              <a:gd name="connsiteY3" fmla="*/ 295405 h 1300122"/>
              <a:gd name="connsiteX4" fmla="*/ 4159181 w 4159181"/>
              <a:gd name="connsiteY4" fmla="*/ 0 h 1300122"/>
              <a:gd name="connsiteX0" fmla="*/ 0 w 4159181"/>
              <a:gd name="connsiteY0" fmla="*/ 1300122 h 1300122"/>
              <a:gd name="connsiteX1" fmla="*/ 1051979 w 4159181"/>
              <a:gd name="connsiteY1" fmla="*/ 994877 h 1300122"/>
              <a:gd name="connsiteX2" fmla="*/ 1974760 w 4159181"/>
              <a:gd name="connsiteY2" fmla="*/ 610059 h 1300122"/>
              <a:gd name="connsiteX3" fmla="*/ 2752364 w 4159181"/>
              <a:gd name="connsiteY3" fmla="*/ 295405 h 1300122"/>
              <a:gd name="connsiteX4" fmla="*/ 3639097 w 4159181"/>
              <a:gd name="connsiteY4" fmla="*/ 140365 h 1300122"/>
              <a:gd name="connsiteX5" fmla="*/ 4159181 w 4159181"/>
              <a:gd name="connsiteY5" fmla="*/ 0 h 1300122"/>
              <a:gd name="connsiteX0" fmla="*/ 0 w 4159181"/>
              <a:gd name="connsiteY0" fmla="*/ 1300122 h 1300122"/>
              <a:gd name="connsiteX1" fmla="*/ 1051979 w 4159181"/>
              <a:gd name="connsiteY1" fmla="*/ 994877 h 1300122"/>
              <a:gd name="connsiteX2" fmla="*/ 1974760 w 4159181"/>
              <a:gd name="connsiteY2" fmla="*/ 610059 h 1300122"/>
              <a:gd name="connsiteX3" fmla="*/ 2752364 w 4159181"/>
              <a:gd name="connsiteY3" fmla="*/ 295405 h 1300122"/>
              <a:gd name="connsiteX4" fmla="*/ 3639097 w 4159181"/>
              <a:gd name="connsiteY4" fmla="*/ 121315 h 1300122"/>
              <a:gd name="connsiteX5" fmla="*/ 4159181 w 4159181"/>
              <a:gd name="connsiteY5" fmla="*/ 0 h 1300122"/>
              <a:gd name="connsiteX0" fmla="*/ 0 w 6113500"/>
              <a:gd name="connsiteY0" fmla="*/ 1314410 h 1314410"/>
              <a:gd name="connsiteX1" fmla="*/ 1051979 w 6113500"/>
              <a:gd name="connsiteY1" fmla="*/ 1009165 h 1314410"/>
              <a:gd name="connsiteX2" fmla="*/ 1974760 w 6113500"/>
              <a:gd name="connsiteY2" fmla="*/ 624347 h 1314410"/>
              <a:gd name="connsiteX3" fmla="*/ 2752364 w 6113500"/>
              <a:gd name="connsiteY3" fmla="*/ 309693 h 1314410"/>
              <a:gd name="connsiteX4" fmla="*/ 3639097 w 6113500"/>
              <a:gd name="connsiteY4" fmla="*/ 135603 h 1314410"/>
              <a:gd name="connsiteX5" fmla="*/ 6113500 w 6113500"/>
              <a:gd name="connsiteY5" fmla="*/ 0 h 1314410"/>
              <a:gd name="connsiteX0" fmla="*/ 0 w 6113500"/>
              <a:gd name="connsiteY0" fmla="*/ 1314410 h 1314410"/>
              <a:gd name="connsiteX1" fmla="*/ 1051979 w 6113500"/>
              <a:gd name="connsiteY1" fmla="*/ 1009165 h 1314410"/>
              <a:gd name="connsiteX2" fmla="*/ 1974760 w 6113500"/>
              <a:gd name="connsiteY2" fmla="*/ 624347 h 1314410"/>
              <a:gd name="connsiteX3" fmla="*/ 2752364 w 6113500"/>
              <a:gd name="connsiteY3" fmla="*/ 309693 h 1314410"/>
              <a:gd name="connsiteX4" fmla="*/ 3639097 w 6113500"/>
              <a:gd name="connsiteY4" fmla="*/ 135603 h 1314410"/>
              <a:gd name="connsiteX5" fmla="*/ 6113500 w 6113500"/>
              <a:gd name="connsiteY5" fmla="*/ 0 h 1314410"/>
              <a:gd name="connsiteX0" fmla="*/ 0 w 5931360"/>
              <a:gd name="connsiteY0" fmla="*/ 1957348 h 1957348"/>
              <a:gd name="connsiteX1" fmla="*/ 1051979 w 5931360"/>
              <a:gd name="connsiteY1" fmla="*/ 1652103 h 1957348"/>
              <a:gd name="connsiteX2" fmla="*/ 1974760 w 5931360"/>
              <a:gd name="connsiteY2" fmla="*/ 1267285 h 1957348"/>
              <a:gd name="connsiteX3" fmla="*/ 2752364 w 5931360"/>
              <a:gd name="connsiteY3" fmla="*/ 952631 h 1957348"/>
              <a:gd name="connsiteX4" fmla="*/ 3639097 w 5931360"/>
              <a:gd name="connsiteY4" fmla="*/ 778541 h 1957348"/>
              <a:gd name="connsiteX5" fmla="*/ 5931360 w 5931360"/>
              <a:gd name="connsiteY5" fmla="*/ 0 h 1957348"/>
              <a:gd name="connsiteX0" fmla="*/ 0 w 5985510"/>
              <a:gd name="connsiteY0" fmla="*/ 1971636 h 1971636"/>
              <a:gd name="connsiteX1" fmla="*/ 1051979 w 5985510"/>
              <a:gd name="connsiteY1" fmla="*/ 1666391 h 1971636"/>
              <a:gd name="connsiteX2" fmla="*/ 1974760 w 5985510"/>
              <a:gd name="connsiteY2" fmla="*/ 1281573 h 1971636"/>
              <a:gd name="connsiteX3" fmla="*/ 2752364 w 5985510"/>
              <a:gd name="connsiteY3" fmla="*/ 966919 h 1971636"/>
              <a:gd name="connsiteX4" fmla="*/ 3639097 w 5985510"/>
              <a:gd name="connsiteY4" fmla="*/ 792829 h 1971636"/>
              <a:gd name="connsiteX5" fmla="*/ 5985510 w 5985510"/>
              <a:gd name="connsiteY5" fmla="*/ 0 h 1971636"/>
              <a:gd name="connsiteX0" fmla="*/ 0 w 5985510"/>
              <a:gd name="connsiteY0" fmla="*/ 1971636 h 1971636"/>
              <a:gd name="connsiteX1" fmla="*/ 1051979 w 5985510"/>
              <a:gd name="connsiteY1" fmla="*/ 1666391 h 1971636"/>
              <a:gd name="connsiteX2" fmla="*/ 1974760 w 5985510"/>
              <a:gd name="connsiteY2" fmla="*/ 1281573 h 1971636"/>
              <a:gd name="connsiteX3" fmla="*/ 2752364 w 5985510"/>
              <a:gd name="connsiteY3" fmla="*/ 966919 h 1971636"/>
              <a:gd name="connsiteX4" fmla="*/ 3639097 w 5985510"/>
              <a:gd name="connsiteY4" fmla="*/ 792829 h 1971636"/>
              <a:gd name="connsiteX5" fmla="*/ 4786089 w 5985510"/>
              <a:gd name="connsiteY5" fmla="*/ 316579 h 1971636"/>
              <a:gd name="connsiteX6" fmla="*/ 5985510 w 5985510"/>
              <a:gd name="connsiteY6" fmla="*/ 0 h 1971636"/>
              <a:gd name="connsiteX0" fmla="*/ 0 w 5985510"/>
              <a:gd name="connsiteY0" fmla="*/ 1971636 h 1971636"/>
              <a:gd name="connsiteX1" fmla="*/ 1051979 w 5985510"/>
              <a:gd name="connsiteY1" fmla="*/ 1666391 h 1971636"/>
              <a:gd name="connsiteX2" fmla="*/ 1974760 w 5985510"/>
              <a:gd name="connsiteY2" fmla="*/ 1281573 h 1971636"/>
              <a:gd name="connsiteX3" fmla="*/ 2752364 w 5985510"/>
              <a:gd name="connsiteY3" fmla="*/ 966919 h 1971636"/>
              <a:gd name="connsiteX4" fmla="*/ 3639097 w 5985510"/>
              <a:gd name="connsiteY4" fmla="*/ 792829 h 1971636"/>
              <a:gd name="connsiteX5" fmla="*/ 4786089 w 5985510"/>
              <a:gd name="connsiteY5" fmla="*/ 316579 h 1971636"/>
              <a:gd name="connsiteX6" fmla="*/ 5985510 w 5985510"/>
              <a:gd name="connsiteY6" fmla="*/ 0 h 1971636"/>
              <a:gd name="connsiteX0" fmla="*/ 0 w 5985510"/>
              <a:gd name="connsiteY0" fmla="*/ 1971636 h 1971636"/>
              <a:gd name="connsiteX1" fmla="*/ 1051979 w 5985510"/>
              <a:gd name="connsiteY1" fmla="*/ 1666391 h 1971636"/>
              <a:gd name="connsiteX2" fmla="*/ 1974760 w 5985510"/>
              <a:gd name="connsiteY2" fmla="*/ 1281573 h 1971636"/>
              <a:gd name="connsiteX3" fmla="*/ 2752364 w 5985510"/>
              <a:gd name="connsiteY3" fmla="*/ 966919 h 1971636"/>
              <a:gd name="connsiteX4" fmla="*/ 3639097 w 5985510"/>
              <a:gd name="connsiteY4" fmla="*/ 792829 h 1971636"/>
              <a:gd name="connsiteX5" fmla="*/ 4879620 w 5985510"/>
              <a:gd name="connsiteY5" fmla="*/ 278479 h 1971636"/>
              <a:gd name="connsiteX6" fmla="*/ 5985510 w 5985510"/>
              <a:gd name="connsiteY6" fmla="*/ 0 h 1971636"/>
              <a:gd name="connsiteX0" fmla="*/ 0 w 5951052"/>
              <a:gd name="connsiteY0" fmla="*/ 2019261 h 2019261"/>
              <a:gd name="connsiteX1" fmla="*/ 1051979 w 5951052"/>
              <a:gd name="connsiteY1" fmla="*/ 1714016 h 2019261"/>
              <a:gd name="connsiteX2" fmla="*/ 1974760 w 5951052"/>
              <a:gd name="connsiteY2" fmla="*/ 1329198 h 2019261"/>
              <a:gd name="connsiteX3" fmla="*/ 2752364 w 5951052"/>
              <a:gd name="connsiteY3" fmla="*/ 1014544 h 2019261"/>
              <a:gd name="connsiteX4" fmla="*/ 3639097 w 5951052"/>
              <a:gd name="connsiteY4" fmla="*/ 840454 h 2019261"/>
              <a:gd name="connsiteX5" fmla="*/ 4879620 w 5951052"/>
              <a:gd name="connsiteY5" fmla="*/ 326104 h 2019261"/>
              <a:gd name="connsiteX6" fmla="*/ 5951052 w 5951052"/>
              <a:gd name="connsiteY6" fmla="*/ 0 h 2019261"/>
              <a:gd name="connsiteX0" fmla="*/ 0 w 5951052"/>
              <a:gd name="connsiteY0" fmla="*/ 2019261 h 2019261"/>
              <a:gd name="connsiteX1" fmla="*/ 1051979 w 5951052"/>
              <a:gd name="connsiteY1" fmla="*/ 1714016 h 2019261"/>
              <a:gd name="connsiteX2" fmla="*/ 1974760 w 5951052"/>
              <a:gd name="connsiteY2" fmla="*/ 1329198 h 2019261"/>
              <a:gd name="connsiteX3" fmla="*/ 2752364 w 5951052"/>
              <a:gd name="connsiteY3" fmla="*/ 1014544 h 2019261"/>
              <a:gd name="connsiteX4" fmla="*/ 3639097 w 5951052"/>
              <a:gd name="connsiteY4" fmla="*/ 840454 h 2019261"/>
              <a:gd name="connsiteX5" fmla="*/ 4879620 w 5951052"/>
              <a:gd name="connsiteY5" fmla="*/ 326104 h 2019261"/>
              <a:gd name="connsiteX6" fmla="*/ 5951052 w 5951052"/>
              <a:gd name="connsiteY6" fmla="*/ 0 h 2019261"/>
              <a:gd name="connsiteX0" fmla="*/ 0 w 5951052"/>
              <a:gd name="connsiteY0" fmla="*/ 2019261 h 2019261"/>
              <a:gd name="connsiteX1" fmla="*/ 1051979 w 5951052"/>
              <a:gd name="connsiteY1" fmla="*/ 1714016 h 2019261"/>
              <a:gd name="connsiteX2" fmla="*/ 1974760 w 5951052"/>
              <a:gd name="connsiteY2" fmla="*/ 1329198 h 2019261"/>
              <a:gd name="connsiteX3" fmla="*/ 2752364 w 5951052"/>
              <a:gd name="connsiteY3" fmla="*/ 1014544 h 2019261"/>
              <a:gd name="connsiteX4" fmla="*/ 3639097 w 5951052"/>
              <a:gd name="connsiteY4" fmla="*/ 840454 h 2019261"/>
              <a:gd name="connsiteX5" fmla="*/ 4879620 w 5951052"/>
              <a:gd name="connsiteY5" fmla="*/ 302292 h 2019261"/>
              <a:gd name="connsiteX6" fmla="*/ 5951052 w 5951052"/>
              <a:gd name="connsiteY6" fmla="*/ 0 h 2019261"/>
              <a:gd name="connsiteX0" fmla="*/ 0 w 5951052"/>
              <a:gd name="connsiteY0" fmla="*/ 2019261 h 2019261"/>
              <a:gd name="connsiteX1" fmla="*/ 1051979 w 5951052"/>
              <a:gd name="connsiteY1" fmla="*/ 1714016 h 2019261"/>
              <a:gd name="connsiteX2" fmla="*/ 1974760 w 5951052"/>
              <a:gd name="connsiteY2" fmla="*/ 1329198 h 2019261"/>
              <a:gd name="connsiteX3" fmla="*/ 2752364 w 5951052"/>
              <a:gd name="connsiteY3" fmla="*/ 1014544 h 2019261"/>
              <a:gd name="connsiteX4" fmla="*/ 4121524 w 5951052"/>
              <a:gd name="connsiteY4" fmla="*/ 711866 h 2019261"/>
              <a:gd name="connsiteX5" fmla="*/ 4879620 w 5951052"/>
              <a:gd name="connsiteY5" fmla="*/ 302292 h 2019261"/>
              <a:gd name="connsiteX6" fmla="*/ 5951052 w 5951052"/>
              <a:gd name="connsiteY6" fmla="*/ 0 h 2019261"/>
              <a:gd name="connsiteX0" fmla="*/ 0 w 5951052"/>
              <a:gd name="connsiteY0" fmla="*/ 2019261 h 2019261"/>
              <a:gd name="connsiteX1" fmla="*/ 1051979 w 5951052"/>
              <a:gd name="connsiteY1" fmla="*/ 1714016 h 2019261"/>
              <a:gd name="connsiteX2" fmla="*/ 1974760 w 5951052"/>
              <a:gd name="connsiteY2" fmla="*/ 1329198 h 2019261"/>
              <a:gd name="connsiteX3" fmla="*/ 2752364 w 5951052"/>
              <a:gd name="connsiteY3" fmla="*/ 1014544 h 2019261"/>
              <a:gd name="connsiteX4" fmla="*/ 4121525 w 5951052"/>
              <a:gd name="connsiteY4" fmla="*/ 711866 h 2019261"/>
              <a:gd name="connsiteX5" fmla="*/ 4879620 w 5951052"/>
              <a:gd name="connsiteY5" fmla="*/ 302292 h 2019261"/>
              <a:gd name="connsiteX6" fmla="*/ 5951052 w 5951052"/>
              <a:gd name="connsiteY6" fmla="*/ 0 h 2019261"/>
              <a:gd name="connsiteX0" fmla="*/ 0 w 5951052"/>
              <a:gd name="connsiteY0" fmla="*/ 2019261 h 2019261"/>
              <a:gd name="connsiteX1" fmla="*/ 1051979 w 5951052"/>
              <a:gd name="connsiteY1" fmla="*/ 1714016 h 2019261"/>
              <a:gd name="connsiteX2" fmla="*/ 1974760 w 5951052"/>
              <a:gd name="connsiteY2" fmla="*/ 1329198 h 2019261"/>
              <a:gd name="connsiteX3" fmla="*/ 2752364 w 5951052"/>
              <a:gd name="connsiteY3" fmla="*/ 1014544 h 2019261"/>
              <a:gd name="connsiteX4" fmla="*/ 4121525 w 5951052"/>
              <a:gd name="connsiteY4" fmla="*/ 711866 h 2019261"/>
              <a:gd name="connsiteX5" fmla="*/ 4879620 w 5951052"/>
              <a:gd name="connsiteY5" fmla="*/ 302292 h 2019261"/>
              <a:gd name="connsiteX6" fmla="*/ 5951052 w 5951052"/>
              <a:gd name="connsiteY6" fmla="*/ 0 h 2019261"/>
              <a:gd name="connsiteX0" fmla="*/ 0 w 5951052"/>
              <a:gd name="connsiteY0" fmla="*/ 2019261 h 2019261"/>
              <a:gd name="connsiteX1" fmla="*/ 1051979 w 5951052"/>
              <a:gd name="connsiteY1" fmla="*/ 1714016 h 2019261"/>
              <a:gd name="connsiteX2" fmla="*/ 1974760 w 5951052"/>
              <a:gd name="connsiteY2" fmla="*/ 1329198 h 2019261"/>
              <a:gd name="connsiteX3" fmla="*/ 2752364 w 5951052"/>
              <a:gd name="connsiteY3" fmla="*/ 1014544 h 2019261"/>
              <a:gd name="connsiteX4" fmla="*/ 4121525 w 5951052"/>
              <a:gd name="connsiteY4" fmla="*/ 711866 h 2019261"/>
              <a:gd name="connsiteX5" fmla="*/ 4879620 w 5951052"/>
              <a:gd name="connsiteY5" fmla="*/ 302292 h 2019261"/>
              <a:gd name="connsiteX6" fmla="*/ 5951052 w 5951052"/>
              <a:gd name="connsiteY6" fmla="*/ 0 h 2019261"/>
              <a:gd name="connsiteX0" fmla="*/ 0 w 5951052"/>
              <a:gd name="connsiteY0" fmla="*/ 2019261 h 2019261"/>
              <a:gd name="connsiteX1" fmla="*/ 1051979 w 5951052"/>
              <a:gd name="connsiteY1" fmla="*/ 1714016 h 2019261"/>
              <a:gd name="connsiteX2" fmla="*/ 1974760 w 5951052"/>
              <a:gd name="connsiteY2" fmla="*/ 1329198 h 2019261"/>
              <a:gd name="connsiteX3" fmla="*/ 2752364 w 5951052"/>
              <a:gd name="connsiteY3" fmla="*/ 1014544 h 2019261"/>
              <a:gd name="connsiteX4" fmla="*/ 4121525 w 5951052"/>
              <a:gd name="connsiteY4" fmla="*/ 711866 h 2019261"/>
              <a:gd name="connsiteX5" fmla="*/ 4904233 w 5951052"/>
              <a:gd name="connsiteY5" fmla="*/ 273717 h 2019261"/>
              <a:gd name="connsiteX6" fmla="*/ 5951052 w 5951052"/>
              <a:gd name="connsiteY6" fmla="*/ 0 h 2019261"/>
              <a:gd name="connsiteX0" fmla="*/ 0 w 6714073"/>
              <a:gd name="connsiteY0" fmla="*/ 2176423 h 2176423"/>
              <a:gd name="connsiteX1" fmla="*/ 1051979 w 6714073"/>
              <a:gd name="connsiteY1" fmla="*/ 1871178 h 2176423"/>
              <a:gd name="connsiteX2" fmla="*/ 1974760 w 6714073"/>
              <a:gd name="connsiteY2" fmla="*/ 1486360 h 2176423"/>
              <a:gd name="connsiteX3" fmla="*/ 2752364 w 6714073"/>
              <a:gd name="connsiteY3" fmla="*/ 1171706 h 2176423"/>
              <a:gd name="connsiteX4" fmla="*/ 4121525 w 6714073"/>
              <a:gd name="connsiteY4" fmla="*/ 869028 h 2176423"/>
              <a:gd name="connsiteX5" fmla="*/ 4904233 w 6714073"/>
              <a:gd name="connsiteY5" fmla="*/ 430879 h 2176423"/>
              <a:gd name="connsiteX6" fmla="*/ 6714073 w 6714073"/>
              <a:gd name="connsiteY6" fmla="*/ 0 h 2176423"/>
              <a:gd name="connsiteX0" fmla="*/ 0 w 6714073"/>
              <a:gd name="connsiteY0" fmla="*/ 2176423 h 2176423"/>
              <a:gd name="connsiteX1" fmla="*/ 1051979 w 6714073"/>
              <a:gd name="connsiteY1" fmla="*/ 1871178 h 2176423"/>
              <a:gd name="connsiteX2" fmla="*/ 1974760 w 6714073"/>
              <a:gd name="connsiteY2" fmla="*/ 1486360 h 2176423"/>
              <a:gd name="connsiteX3" fmla="*/ 2752364 w 6714073"/>
              <a:gd name="connsiteY3" fmla="*/ 1171706 h 2176423"/>
              <a:gd name="connsiteX4" fmla="*/ 4121525 w 6714073"/>
              <a:gd name="connsiteY4" fmla="*/ 869028 h 2176423"/>
              <a:gd name="connsiteX5" fmla="*/ 4904233 w 6714073"/>
              <a:gd name="connsiteY5" fmla="*/ 430879 h 2176423"/>
              <a:gd name="connsiteX6" fmla="*/ 6714073 w 6714073"/>
              <a:gd name="connsiteY6" fmla="*/ 0 h 2176423"/>
              <a:gd name="connsiteX0" fmla="*/ 0 w 6714073"/>
              <a:gd name="connsiteY0" fmla="*/ 2176423 h 2176423"/>
              <a:gd name="connsiteX1" fmla="*/ 1051979 w 6714073"/>
              <a:gd name="connsiteY1" fmla="*/ 1871178 h 2176423"/>
              <a:gd name="connsiteX2" fmla="*/ 1974760 w 6714073"/>
              <a:gd name="connsiteY2" fmla="*/ 1486360 h 2176423"/>
              <a:gd name="connsiteX3" fmla="*/ 2752364 w 6714073"/>
              <a:gd name="connsiteY3" fmla="*/ 1171706 h 2176423"/>
              <a:gd name="connsiteX4" fmla="*/ 4121525 w 6714073"/>
              <a:gd name="connsiteY4" fmla="*/ 869028 h 2176423"/>
              <a:gd name="connsiteX5" fmla="*/ 4923924 w 6714073"/>
              <a:gd name="connsiteY5" fmla="*/ 488029 h 2176423"/>
              <a:gd name="connsiteX6" fmla="*/ 6714073 w 6714073"/>
              <a:gd name="connsiteY6" fmla="*/ 0 h 2176423"/>
              <a:gd name="connsiteX0" fmla="*/ 0 w 6714073"/>
              <a:gd name="connsiteY0" fmla="*/ 2176423 h 2176423"/>
              <a:gd name="connsiteX1" fmla="*/ 1051979 w 6714073"/>
              <a:gd name="connsiteY1" fmla="*/ 1871178 h 2176423"/>
              <a:gd name="connsiteX2" fmla="*/ 1974760 w 6714073"/>
              <a:gd name="connsiteY2" fmla="*/ 1486360 h 2176423"/>
              <a:gd name="connsiteX3" fmla="*/ 2752364 w 6714073"/>
              <a:gd name="connsiteY3" fmla="*/ 1171706 h 2176423"/>
              <a:gd name="connsiteX4" fmla="*/ 4121525 w 6714073"/>
              <a:gd name="connsiteY4" fmla="*/ 869028 h 2176423"/>
              <a:gd name="connsiteX5" fmla="*/ 4933770 w 6714073"/>
              <a:gd name="connsiteY5" fmla="*/ 511841 h 2176423"/>
              <a:gd name="connsiteX6" fmla="*/ 6714073 w 6714073"/>
              <a:gd name="connsiteY6" fmla="*/ 0 h 2176423"/>
              <a:gd name="connsiteX0" fmla="*/ 0 w 6714073"/>
              <a:gd name="connsiteY0" fmla="*/ 2176423 h 2176423"/>
              <a:gd name="connsiteX1" fmla="*/ 1051979 w 6714073"/>
              <a:gd name="connsiteY1" fmla="*/ 1871178 h 2176423"/>
              <a:gd name="connsiteX2" fmla="*/ 1974760 w 6714073"/>
              <a:gd name="connsiteY2" fmla="*/ 1486360 h 2176423"/>
              <a:gd name="connsiteX3" fmla="*/ 2752364 w 6714073"/>
              <a:gd name="connsiteY3" fmla="*/ 1171706 h 2176423"/>
              <a:gd name="connsiteX4" fmla="*/ 4121525 w 6714073"/>
              <a:gd name="connsiteY4" fmla="*/ 869028 h 2176423"/>
              <a:gd name="connsiteX5" fmla="*/ 4923925 w 6714073"/>
              <a:gd name="connsiteY5" fmla="*/ 492791 h 2176423"/>
              <a:gd name="connsiteX6" fmla="*/ 6714073 w 6714073"/>
              <a:gd name="connsiteY6" fmla="*/ 0 h 2176423"/>
              <a:gd name="connsiteX0" fmla="*/ 0 w 6714073"/>
              <a:gd name="connsiteY0" fmla="*/ 2176423 h 2176423"/>
              <a:gd name="connsiteX1" fmla="*/ 1051979 w 6714073"/>
              <a:gd name="connsiteY1" fmla="*/ 1871178 h 2176423"/>
              <a:gd name="connsiteX2" fmla="*/ 1974760 w 6714073"/>
              <a:gd name="connsiteY2" fmla="*/ 1486360 h 2176423"/>
              <a:gd name="connsiteX3" fmla="*/ 2752364 w 6714073"/>
              <a:gd name="connsiteY3" fmla="*/ 1171706 h 2176423"/>
              <a:gd name="connsiteX4" fmla="*/ 4121525 w 6714073"/>
              <a:gd name="connsiteY4" fmla="*/ 869028 h 2176423"/>
              <a:gd name="connsiteX5" fmla="*/ 4928848 w 6714073"/>
              <a:gd name="connsiteY5" fmla="*/ 497554 h 2176423"/>
              <a:gd name="connsiteX6" fmla="*/ 6714073 w 6714073"/>
              <a:gd name="connsiteY6" fmla="*/ 0 h 2176423"/>
              <a:gd name="connsiteX0" fmla="*/ 0 w 6714073"/>
              <a:gd name="connsiteY0" fmla="*/ 2176423 h 2176423"/>
              <a:gd name="connsiteX1" fmla="*/ 1051979 w 6714073"/>
              <a:gd name="connsiteY1" fmla="*/ 1871178 h 2176423"/>
              <a:gd name="connsiteX2" fmla="*/ 1974760 w 6714073"/>
              <a:gd name="connsiteY2" fmla="*/ 1486360 h 2176423"/>
              <a:gd name="connsiteX3" fmla="*/ 2752364 w 6714073"/>
              <a:gd name="connsiteY3" fmla="*/ 1171706 h 2176423"/>
              <a:gd name="connsiteX4" fmla="*/ 3895080 w 6714073"/>
              <a:gd name="connsiteY4" fmla="*/ 921416 h 2176423"/>
              <a:gd name="connsiteX5" fmla="*/ 4928848 w 6714073"/>
              <a:gd name="connsiteY5" fmla="*/ 497554 h 2176423"/>
              <a:gd name="connsiteX6" fmla="*/ 6714073 w 6714073"/>
              <a:gd name="connsiteY6" fmla="*/ 0 h 2176423"/>
              <a:gd name="connsiteX0" fmla="*/ 0 w 6714073"/>
              <a:gd name="connsiteY0" fmla="*/ 2176423 h 2176423"/>
              <a:gd name="connsiteX1" fmla="*/ 1051979 w 6714073"/>
              <a:gd name="connsiteY1" fmla="*/ 1871178 h 2176423"/>
              <a:gd name="connsiteX2" fmla="*/ 1974760 w 6714073"/>
              <a:gd name="connsiteY2" fmla="*/ 1486360 h 2176423"/>
              <a:gd name="connsiteX3" fmla="*/ 2752364 w 6714073"/>
              <a:gd name="connsiteY3" fmla="*/ 1171706 h 2176423"/>
              <a:gd name="connsiteX4" fmla="*/ 3919694 w 6714073"/>
              <a:gd name="connsiteY4" fmla="*/ 921416 h 2176423"/>
              <a:gd name="connsiteX5" fmla="*/ 4928848 w 6714073"/>
              <a:gd name="connsiteY5" fmla="*/ 497554 h 2176423"/>
              <a:gd name="connsiteX6" fmla="*/ 6714073 w 6714073"/>
              <a:gd name="connsiteY6" fmla="*/ 0 h 2176423"/>
              <a:gd name="connsiteX0" fmla="*/ 0 w 6714073"/>
              <a:gd name="connsiteY0" fmla="*/ 2176423 h 2176423"/>
              <a:gd name="connsiteX1" fmla="*/ 1051979 w 6714073"/>
              <a:gd name="connsiteY1" fmla="*/ 1871178 h 2176423"/>
              <a:gd name="connsiteX2" fmla="*/ 1974760 w 6714073"/>
              <a:gd name="connsiteY2" fmla="*/ 1486360 h 2176423"/>
              <a:gd name="connsiteX3" fmla="*/ 2752365 w 6714073"/>
              <a:gd name="connsiteY3" fmla="*/ 1195518 h 2176423"/>
              <a:gd name="connsiteX4" fmla="*/ 3919694 w 6714073"/>
              <a:gd name="connsiteY4" fmla="*/ 921416 h 2176423"/>
              <a:gd name="connsiteX5" fmla="*/ 4928848 w 6714073"/>
              <a:gd name="connsiteY5" fmla="*/ 497554 h 2176423"/>
              <a:gd name="connsiteX6" fmla="*/ 6714073 w 6714073"/>
              <a:gd name="connsiteY6" fmla="*/ 0 h 2176423"/>
              <a:gd name="connsiteX0" fmla="*/ 0 w 6714073"/>
              <a:gd name="connsiteY0" fmla="*/ 2176423 h 2176423"/>
              <a:gd name="connsiteX1" fmla="*/ 1051979 w 6714073"/>
              <a:gd name="connsiteY1" fmla="*/ 1871178 h 2176423"/>
              <a:gd name="connsiteX2" fmla="*/ 2752365 w 6714073"/>
              <a:gd name="connsiteY2" fmla="*/ 1195518 h 2176423"/>
              <a:gd name="connsiteX3" fmla="*/ 3919694 w 6714073"/>
              <a:gd name="connsiteY3" fmla="*/ 921416 h 2176423"/>
              <a:gd name="connsiteX4" fmla="*/ 4928848 w 6714073"/>
              <a:gd name="connsiteY4" fmla="*/ 497554 h 2176423"/>
              <a:gd name="connsiteX5" fmla="*/ 6714073 w 6714073"/>
              <a:gd name="connsiteY5" fmla="*/ 0 h 217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14073" h="2176423">
                <a:moveTo>
                  <a:pt x="0" y="2176423"/>
                </a:moveTo>
                <a:cubicBezTo>
                  <a:pt x="391235" y="2100223"/>
                  <a:pt x="593252" y="2034662"/>
                  <a:pt x="1051979" y="1871178"/>
                </a:cubicBezTo>
                <a:cubicBezTo>
                  <a:pt x="1510706" y="1707694"/>
                  <a:pt x="2274413" y="1353812"/>
                  <a:pt x="2752365" y="1195518"/>
                </a:cubicBezTo>
                <a:cubicBezTo>
                  <a:pt x="3076521" y="1101361"/>
                  <a:pt x="3506080" y="1019487"/>
                  <a:pt x="3919694" y="921416"/>
                </a:cubicBezTo>
                <a:cubicBezTo>
                  <a:pt x="4318541" y="804295"/>
                  <a:pt x="4537779" y="629692"/>
                  <a:pt x="4928848" y="497554"/>
                </a:cubicBezTo>
                <a:cubicBezTo>
                  <a:pt x="5285992" y="388853"/>
                  <a:pt x="6322471" y="70602"/>
                  <a:pt x="67140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extBox 6"/>
          <p:cNvSpPr txBox="1"/>
          <p:nvPr/>
        </p:nvSpPr>
        <p:spPr>
          <a:xfrm>
            <a:off x="4990128" y="4221088"/>
            <a:ext cx="1661352" cy="369332"/>
          </a:xfrm>
          <a:prstGeom prst="callout1">
            <a:avLst>
              <a:gd name="adj1" fmla="val -723"/>
              <a:gd name="adj2" fmla="val 49762"/>
              <a:gd name="adj3" fmla="val -204869"/>
              <a:gd name="adj4" fmla="val 11325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Lollipop feature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499031" y="4974607"/>
            <a:ext cx="657744" cy="369332"/>
          </a:xfrm>
          <a:prstGeom prst="callout1">
            <a:avLst>
              <a:gd name="adj1" fmla="val 4841"/>
              <a:gd name="adj2" fmla="val 33842"/>
              <a:gd name="adj3" fmla="val -93354"/>
              <a:gd name="adj4" fmla="val -7092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Fibre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012160" y="3782500"/>
            <a:ext cx="1614609" cy="369332"/>
          </a:xfrm>
          <a:prstGeom prst="callout1">
            <a:avLst>
              <a:gd name="adj1" fmla="val 45061"/>
              <a:gd name="adj2" fmla="val 1937"/>
              <a:gd name="adj3" fmla="val -97898"/>
              <a:gd name="adj4" fmla="val -3358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Alpha </a:t>
            </a:r>
            <a:r>
              <a:rPr lang="en-GB" dirty="0" err="1" smtClean="0"/>
              <a:t>hardstop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86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529" y="1982391"/>
            <a:ext cx="5143500" cy="28932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r="13712"/>
          <a:stretch/>
        </p:blipFill>
        <p:spPr>
          <a:xfrm rot="5400000">
            <a:off x="4126153" y="1591129"/>
            <a:ext cx="5123074" cy="3655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5114" y="188836"/>
            <a:ext cx="4413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V3 Positioner prototypes 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75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365114" y="692696"/>
            <a:ext cx="4413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V3 Positioner prototypes </a:t>
            </a:r>
            <a:endParaRPr lang="en-GB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10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365114" y="692696"/>
            <a:ext cx="4413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V3 Positioner prototypes </a:t>
            </a:r>
            <a:endParaRPr lang="en-GB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80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Project Introduction</a:t>
            </a:r>
            <a:endParaRPr lang="en-GB" dirty="0" smtClean="0"/>
          </a:p>
          <a:p>
            <a:r>
              <a:rPr lang="en-GB" dirty="0" smtClean="0"/>
              <a:t>Positioner </a:t>
            </a:r>
            <a:r>
              <a:rPr lang="en-GB" dirty="0" smtClean="0"/>
              <a:t>Design</a:t>
            </a:r>
            <a:endParaRPr lang="en-GB" dirty="0" smtClean="0"/>
          </a:p>
          <a:p>
            <a:r>
              <a:rPr lang="en-GB" b="1" dirty="0" smtClean="0"/>
              <a:t>Electronic </a:t>
            </a:r>
            <a:r>
              <a:rPr lang="en-GB" b="1" dirty="0" smtClean="0"/>
              <a:t>board</a:t>
            </a:r>
          </a:p>
          <a:p>
            <a:r>
              <a:rPr lang="en-GB" dirty="0" smtClean="0"/>
              <a:t>Collision avoidance</a:t>
            </a:r>
            <a:endParaRPr lang="en-GB" dirty="0" smtClean="0"/>
          </a:p>
          <a:p>
            <a:r>
              <a:rPr lang="en-GB" dirty="0" smtClean="0"/>
              <a:t>Test </a:t>
            </a:r>
            <a:r>
              <a:rPr lang="en-GB" dirty="0" smtClean="0"/>
              <a:t>bench for performance assessment</a:t>
            </a:r>
            <a:endParaRPr lang="en-GB" dirty="0" smtClean="0"/>
          </a:p>
          <a:p>
            <a:r>
              <a:rPr lang="en-GB" dirty="0"/>
              <a:t>Manufacturing strategy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Philipp Hörler, </a:t>
            </a:r>
            <a:r>
              <a:rPr lang="en-GB" dirty="0" smtClean="0"/>
              <a:t>02.03.2017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45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204864"/>
            <a:ext cx="8064896" cy="40359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Complete </a:t>
            </a:r>
            <a:r>
              <a:rPr lang="en-US" sz="2400" dirty="0"/>
              <a:t>motor driver for 2 DC brushless motor </a:t>
            </a:r>
            <a:r>
              <a:rPr lang="en-US" sz="2400" dirty="0" smtClean="0"/>
              <a:t>including:</a:t>
            </a:r>
            <a:endParaRPr lang="en-US" sz="2400" dirty="0"/>
          </a:p>
          <a:p>
            <a:pPr lvl="1"/>
            <a:r>
              <a:rPr lang="en-US" dirty="0"/>
              <a:t>Power electronic</a:t>
            </a:r>
          </a:p>
          <a:p>
            <a:pPr lvl="1"/>
            <a:r>
              <a:rPr lang="en-US" dirty="0"/>
              <a:t>Position </a:t>
            </a:r>
            <a:r>
              <a:rPr lang="en-US" dirty="0" smtClean="0"/>
              <a:t>controller: open or closed loop</a:t>
            </a:r>
            <a:endParaRPr lang="en-US" dirty="0"/>
          </a:p>
          <a:p>
            <a:pPr lvl="1"/>
            <a:r>
              <a:rPr lang="en-US" dirty="0"/>
              <a:t>Trajectory interpolation</a:t>
            </a:r>
          </a:p>
          <a:p>
            <a:pPr lvl="1"/>
            <a:r>
              <a:rPr lang="en-US" dirty="0"/>
              <a:t>Communication </a:t>
            </a:r>
            <a:r>
              <a:rPr lang="en-US" dirty="0" smtClean="0"/>
              <a:t>interface (CAN bus)</a:t>
            </a:r>
            <a:endParaRPr lang="en-US" dirty="0"/>
          </a:p>
          <a:p>
            <a:r>
              <a:rPr lang="en-US" sz="2400" dirty="0" smtClean="0"/>
              <a:t>Key points</a:t>
            </a:r>
            <a:endParaRPr lang="en-US" sz="2400" dirty="0"/>
          </a:p>
          <a:p>
            <a:pPr lvl="1"/>
            <a:r>
              <a:rPr lang="en-US" dirty="0" smtClean="0"/>
              <a:t>Power consumption</a:t>
            </a:r>
          </a:p>
          <a:p>
            <a:pPr lvl="1"/>
            <a:r>
              <a:rPr lang="en-US" dirty="0" smtClean="0"/>
              <a:t>Space envelope</a:t>
            </a:r>
            <a:endParaRPr lang="en-US" dirty="0"/>
          </a:p>
          <a:p>
            <a:pPr lvl="1">
              <a:buNone/>
            </a:pPr>
            <a:endParaRPr lang="en-US" sz="3200" dirty="0" smtClean="0"/>
          </a:p>
          <a:p>
            <a:pPr lvl="1"/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7" t="23706" r="4034" b="42052"/>
          <a:stretch/>
        </p:blipFill>
        <p:spPr>
          <a:xfrm>
            <a:off x="549667" y="4841572"/>
            <a:ext cx="5405892" cy="1514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r="5604" b="44061"/>
          <a:stretch/>
        </p:blipFill>
        <p:spPr>
          <a:xfrm>
            <a:off x="5940152" y="4125643"/>
            <a:ext cx="2941889" cy="1144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2339" y="764704"/>
            <a:ext cx="3879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Drive electronic board</a:t>
            </a:r>
            <a:endParaRPr lang="en-GB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r="5604" b="44061"/>
          <a:stretch/>
        </p:blipFill>
        <p:spPr>
          <a:xfrm>
            <a:off x="5940499" y="5096699"/>
            <a:ext cx="2941889" cy="11440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0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76329"/>
            <a:ext cx="7632848" cy="4293476"/>
          </a:xfrm>
        </p:spPr>
      </p:pic>
      <p:sp>
        <p:nvSpPr>
          <p:cNvPr id="7" name="TextBox 6"/>
          <p:cNvSpPr txBox="1"/>
          <p:nvPr/>
        </p:nvSpPr>
        <p:spPr>
          <a:xfrm>
            <a:off x="1152355" y="764704"/>
            <a:ext cx="6839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Drive electronic board - Communication</a:t>
            </a:r>
            <a:endParaRPr lang="en-GB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25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365114" y="692696"/>
            <a:ext cx="4413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V3 Positioner prototypes </a:t>
            </a:r>
            <a:endParaRPr lang="en-GB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2" y="1838872"/>
            <a:ext cx="7691436" cy="4326432"/>
          </a:xfrm>
        </p:spPr>
      </p:pic>
      <p:sp>
        <p:nvSpPr>
          <p:cNvPr id="7" name="TextBox 6"/>
          <p:cNvSpPr txBox="1"/>
          <p:nvPr/>
        </p:nvSpPr>
        <p:spPr>
          <a:xfrm>
            <a:off x="2748616" y="764704"/>
            <a:ext cx="364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Electrical connection</a:t>
            </a:r>
            <a:endParaRPr lang="en-GB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1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763" y="2564904"/>
            <a:ext cx="4720660" cy="26553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39" y="2564903"/>
            <a:ext cx="4720661" cy="26553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071561">
            <a:off x="4239980" y="3362162"/>
            <a:ext cx="276879" cy="879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     </a:t>
            </a:r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067944" y="2348880"/>
            <a:ext cx="936104" cy="29523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752369" y="2348880"/>
            <a:ext cx="936104" cy="29523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64209" y="844051"/>
            <a:ext cx="1417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Cabling</a:t>
            </a:r>
            <a:endParaRPr lang="en-GB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4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16" y="2537374"/>
            <a:ext cx="4313325" cy="2944561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4047" y="1988840"/>
            <a:ext cx="4104456" cy="53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fr-FR"/>
            </a:defPPr>
            <a:lvl1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/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>
              <a:buNone/>
            </a:pPr>
            <a:r>
              <a:rPr lang="en-GB" dirty="0"/>
              <a:t>History of the expansion of the universe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3200" smtClean="0">
                <a:latin typeface="+mn-lt"/>
                <a:ea typeface="+mn-ea"/>
                <a:cs typeface="+mn-cs"/>
              </a:rPr>
              <a:t>Context</a:t>
            </a:r>
            <a:endParaRPr lang="en-GB" sz="2800" dirty="0"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966" y="2503128"/>
            <a:ext cx="4861055" cy="3194831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764609" y="1983565"/>
            <a:ext cx="4208405" cy="644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  <a:lvl1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/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>
              <a:buNone/>
            </a:pPr>
            <a:r>
              <a:rPr lang="fr-CH" dirty="0" err="1"/>
              <a:t>Recent</a:t>
            </a:r>
            <a:r>
              <a:rPr lang="fr-CH" dirty="0"/>
              <a:t> </a:t>
            </a:r>
            <a:r>
              <a:rPr lang="fr-CH" dirty="0" err="1"/>
              <a:t>acceleration</a:t>
            </a:r>
            <a:r>
              <a:rPr lang="fr-CH" dirty="0"/>
              <a:t> =&gt; </a:t>
            </a:r>
            <a:r>
              <a:rPr lang="fr-CH" dirty="0" err="1"/>
              <a:t>Dark</a:t>
            </a:r>
            <a:r>
              <a:rPr lang="fr-CH" dirty="0"/>
              <a:t> </a:t>
            </a:r>
            <a:r>
              <a:rPr lang="fr-CH" dirty="0" err="1"/>
              <a:t>Energy</a:t>
            </a:r>
            <a:r>
              <a:rPr lang="fr-CH" dirty="0"/>
              <a:t> 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16736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Project Introduction</a:t>
            </a:r>
            <a:endParaRPr lang="en-GB" dirty="0" smtClean="0"/>
          </a:p>
          <a:p>
            <a:r>
              <a:rPr lang="en-GB" dirty="0" smtClean="0"/>
              <a:t>Positioner </a:t>
            </a:r>
            <a:r>
              <a:rPr lang="en-GB" dirty="0" smtClean="0"/>
              <a:t>Design</a:t>
            </a:r>
            <a:endParaRPr lang="en-GB" dirty="0" smtClean="0"/>
          </a:p>
          <a:p>
            <a:r>
              <a:rPr lang="en-GB" dirty="0" smtClean="0"/>
              <a:t>Electronic </a:t>
            </a:r>
            <a:r>
              <a:rPr lang="en-GB" dirty="0" smtClean="0"/>
              <a:t>board</a:t>
            </a:r>
          </a:p>
          <a:p>
            <a:r>
              <a:rPr lang="en-GB" b="1" dirty="0" smtClean="0"/>
              <a:t>Collision avoidance</a:t>
            </a:r>
            <a:endParaRPr lang="en-GB" b="1" dirty="0" smtClean="0"/>
          </a:p>
          <a:p>
            <a:r>
              <a:rPr lang="en-GB" dirty="0" smtClean="0"/>
              <a:t>Test </a:t>
            </a:r>
            <a:r>
              <a:rPr lang="en-GB" dirty="0" smtClean="0"/>
              <a:t>bench for performance assessment</a:t>
            </a:r>
            <a:endParaRPr lang="en-GB" dirty="0" smtClean="0"/>
          </a:p>
          <a:p>
            <a:r>
              <a:rPr lang="en-GB" dirty="0"/>
              <a:t>Manufacturing strategy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Philipp Hörler, </a:t>
            </a:r>
            <a:r>
              <a:rPr lang="en-GB" dirty="0" smtClean="0"/>
              <a:t>02.03.2017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467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930" y="760142"/>
            <a:ext cx="3508140" cy="535531"/>
          </a:xfr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200" dirty="0">
                <a:latin typeface="+mn-lt"/>
                <a:ea typeface="+mn-ea"/>
                <a:cs typeface="+mn-cs"/>
              </a:rPr>
              <a:t>Shared work-spaces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83067" y="1690689"/>
          <a:ext cx="8577866" cy="448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Document" r:id="rId4" imgW="6845300" imgH="3581400" progId="Word.Document.12">
                  <p:embed/>
                </p:oleObj>
              </mc:Choice>
              <mc:Fallback>
                <p:oleObj name="Document" r:id="rId4" imgW="6845300" imgH="358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067" y="1690689"/>
                        <a:ext cx="8577866" cy="448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7521947" y="2985047"/>
            <a:ext cx="41237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0%</a:t>
            </a:r>
            <a:endParaRPr lang="fr-CH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21947" y="3318318"/>
            <a:ext cx="41237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10%</a:t>
            </a:r>
            <a:endParaRPr lang="fr-CH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24328" y="3638377"/>
            <a:ext cx="41237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0%</a:t>
            </a:r>
            <a:endParaRPr lang="fr-CH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24328" y="3958430"/>
            <a:ext cx="41237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0%</a:t>
            </a:r>
            <a:endParaRPr lang="fr-CH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4328" y="4286943"/>
            <a:ext cx="41237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0%</a:t>
            </a:r>
            <a:endParaRPr lang="fr-CH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21947" y="3637037"/>
            <a:ext cx="41237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6</a:t>
            </a:r>
            <a:r>
              <a:rPr lang="en-GB" sz="1400" dirty="0">
                <a:solidFill>
                  <a:schemeClr val="tx1"/>
                </a:solidFill>
              </a:rPr>
              <a:t>3</a:t>
            </a:r>
            <a:r>
              <a:rPr lang="en-GB" sz="1400" dirty="0" smtClean="0">
                <a:solidFill>
                  <a:schemeClr val="tx1"/>
                </a:solidFill>
              </a:rPr>
              <a:t>%</a:t>
            </a:r>
            <a:endParaRPr lang="fr-CH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19566" y="3957090"/>
            <a:ext cx="41475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27%</a:t>
            </a:r>
            <a:endParaRPr lang="fr-CH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947" y="4285603"/>
            <a:ext cx="41237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0%</a:t>
            </a:r>
            <a:endParaRPr lang="fr-CH" sz="1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7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280" y="760142"/>
            <a:ext cx="1981440" cy="5355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defTabSz="914400"/>
            <a:r>
              <a:rPr lang="en-US" sz="3200" dirty="0">
                <a:latin typeface="+mn-lt"/>
                <a:ea typeface="+mn-ea"/>
                <a:cs typeface="+mn-cs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604" y="1647435"/>
            <a:ext cx="7610476" cy="1692553"/>
          </a:xfrm>
        </p:spPr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sz="2600" dirty="0">
                <a:cs typeface="Calibri"/>
              </a:rPr>
              <a:t>Guarantee collision avoidance</a:t>
            </a:r>
          </a:p>
          <a:p>
            <a:pPr lvl="1">
              <a:buFont typeface="Arial"/>
              <a:buChar char="•"/>
            </a:pPr>
            <a:r>
              <a:rPr lang="en-US" sz="2600" dirty="0">
                <a:cs typeface="Calibri"/>
              </a:rPr>
              <a:t>Consider low planning and motion time</a:t>
            </a:r>
          </a:p>
          <a:p>
            <a:pPr lvl="1">
              <a:buFont typeface="Arial"/>
              <a:buChar char="•"/>
            </a:pPr>
            <a:r>
              <a:rPr lang="en-US" sz="2600" dirty="0">
                <a:cs typeface="Calibri"/>
              </a:rPr>
              <a:t>Take into account dynamic constraints</a:t>
            </a:r>
          </a:p>
        </p:txBody>
      </p:sp>
      <p:pic>
        <p:nvPicPr>
          <p:cNvPr id="19" name="Picture 18" descr="pi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1" y="3068960"/>
            <a:ext cx="3722239" cy="3156039"/>
          </a:xfrm>
          <a:prstGeom prst="rect">
            <a:avLst/>
          </a:prstGeom>
        </p:spPr>
      </p:pic>
      <p:pic>
        <p:nvPicPr>
          <p:cNvPr id="6" name="Picture 5" descr="pic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618976"/>
            <a:ext cx="3698358" cy="23231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86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773" y="760142"/>
            <a:ext cx="1566454" cy="5355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defTabSz="914400"/>
            <a:r>
              <a:rPr lang="en-US" sz="3200" dirty="0">
                <a:latin typeface="+mn-lt"/>
                <a:ea typeface="+mn-ea"/>
                <a:cs typeface="+mn-cs"/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7093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Artificial potential functions (Navigation functions)</a:t>
            </a:r>
          </a:p>
          <a:p>
            <a:pPr lvl="1"/>
            <a:r>
              <a:rPr lang="en-US" sz="2400" dirty="0" smtClean="0"/>
              <a:t>Repulsive force from other positioners</a:t>
            </a:r>
          </a:p>
          <a:p>
            <a:pPr lvl="1"/>
            <a:r>
              <a:rPr lang="en-US" sz="2400" dirty="0" smtClean="0"/>
              <a:t>Attractive force from the target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12976"/>
            <a:ext cx="2524125" cy="2505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212976"/>
            <a:ext cx="2466975" cy="24669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67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quence 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2" name="Rectangle 1"/>
          <p:cNvSpPr/>
          <p:nvPr/>
        </p:nvSpPr>
        <p:spPr>
          <a:xfrm>
            <a:off x="1680895" y="1412766"/>
            <a:ext cx="5697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www.youtube.com/watch?v=Hc_Pr_hhaNA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2896" y="760142"/>
            <a:ext cx="3058209" cy="5355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defTabSz="914400"/>
            <a:r>
              <a:rPr lang="en-US" sz="3200" dirty="0">
                <a:latin typeface="+mn-lt"/>
                <a:ea typeface="+mn-ea"/>
                <a:cs typeface="+mn-cs"/>
              </a:rPr>
              <a:t>Test on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16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Project Introduction</a:t>
            </a:r>
            <a:endParaRPr lang="en-GB" dirty="0" smtClean="0"/>
          </a:p>
          <a:p>
            <a:r>
              <a:rPr lang="en-GB" dirty="0" smtClean="0"/>
              <a:t>Positioner </a:t>
            </a:r>
            <a:r>
              <a:rPr lang="en-GB" dirty="0" smtClean="0"/>
              <a:t>Design</a:t>
            </a:r>
            <a:endParaRPr lang="en-GB" dirty="0" smtClean="0"/>
          </a:p>
          <a:p>
            <a:r>
              <a:rPr lang="en-GB" dirty="0" smtClean="0"/>
              <a:t>Electronic </a:t>
            </a:r>
            <a:r>
              <a:rPr lang="en-GB" dirty="0" smtClean="0"/>
              <a:t>board</a:t>
            </a:r>
          </a:p>
          <a:p>
            <a:r>
              <a:rPr lang="en-GB" dirty="0" smtClean="0"/>
              <a:t>Collision avoidance</a:t>
            </a:r>
            <a:endParaRPr lang="en-GB" dirty="0" smtClean="0"/>
          </a:p>
          <a:p>
            <a:r>
              <a:rPr lang="en-GB" b="1" dirty="0" smtClean="0"/>
              <a:t>Test </a:t>
            </a:r>
            <a:r>
              <a:rPr lang="en-GB" b="1" dirty="0" smtClean="0"/>
              <a:t>bench for performance assessment</a:t>
            </a:r>
            <a:endParaRPr lang="en-GB" b="1" dirty="0" smtClean="0"/>
          </a:p>
          <a:p>
            <a:r>
              <a:rPr lang="en-GB" dirty="0"/>
              <a:t>Manufacturing strategy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Philipp Hörler, </a:t>
            </a:r>
            <a:r>
              <a:rPr lang="en-GB" dirty="0" smtClean="0"/>
              <a:t>02.03.2017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748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rapezoid 56"/>
          <p:cNvSpPr/>
          <p:nvPr/>
        </p:nvSpPr>
        <p:spPr>
          <a:xfrm rot="5400000" flipH="1">
            <a:off x="6134671" y="2177426"/>
            <a:ext cx="1752884" cy="1475676"/>
          </a:xfrm>
          <a:prstGeom prst="trapezoid">
            <a:avLst>
              <a:gd name="adj" fmla="val 4839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" name="Rectangle 3"/>
          <p:cNvSpPr/>
          <p:nvPr/>
        </p:nvSpPr>
        <p:spPr>
          <a:xfrm>
            <a:off x="395140" y="2675249"/>
            <a:ext cx="1565831" cy="55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350" dirty="0">
                <a:solidFill>
                  <a:schemeClr val="tx1"/>
                </a:solidFill>
              </a:rPr>
              <a:t>Robot</a:t>
            </a:r>
            <a:endParaRPr lang="en-GB" sz="135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748952" y="2629691"/>
            <a:ext cx="1061777" cy="555173"/>
            <a:chOff x="8815753" y="1683098"/>
            <a:chExt cx="1415703" cy="740230"/>
          </a:xfrm>
        </p:grpSpPr>
        <p:sp>
          <p:nvSpPr>
            <p:cNvPr id="5" name="Rectangle 4"/>
            <p:cNvSpPr/>
            <p:nvPr/>
          </p:nvSpPr>
          <p:spPr>
            <a:xfrm>
              <a:off x="9042400" y="1683098"/>
              <a:ext cx="1189056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350" dirty="0">
                  <a:solidFill>
                    <a:schemeClr val="tx1"/>
                  </a:solidFill>
                </a:rPr>
                <a:t>Camera</a:t>
              </a:r>
            </a:p>
          </p:txBody>
        </p:sp>
        <p:sp>
          <p:nvSpPr>
            <p:cNvPr id="10" name="Trapezoid 9"/>
            <p:cNvSpPr/>
            <p:nvPr/>
          </p:nvSpPr>
          <p:spPr>
            <a:xfrm rot="5400000">
              <a:off x="8558961" y="1939891"/>
              <a:ext cx="740229" cy="226646"/>
            </a:xfrm>
            <a:prstGeom prst="trapezoid">
              <a:avLst>
                <a:gd name="adj" fmla="val 2844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1963298" y="2515313"/>
            <a:ext cx="661317" cy="437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ectangle 22"/>
          <p:cNvSpPr/>
          <p:nvPr/>
        </p:nvSpPr>
        <p:spPr>
          <a:xfrm>
            <a:off x="2624616" y="2820738"/>
            <a:ext cx="634400" cy="34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259013" y="2837882"/>
            <a:ext cx="3014262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98855" y="1890173"/>
            <a:ext cx="0" cy="20561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73275" y="1879182"/>
            <a:ext cx="0" cy="20561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198855" y="3736564"/>
            <a:ext cx="107442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flipH="1">
            <a:off x="3131820" y="2497473"/>
            <a:ext cx="119822" cy="715108"/>
          </a:xfrm>
          <a:prstGeom prst="arc">
            <a:avLst>
              <a:gd name="adj1" fmla="val 3778333"/>
              <a:gd name="adj2" fmla="val 17612607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8" name="Rectangle 57"/>
          <p:cNvSpPr/>
          <p:nvPr/>
        </p:nvSpPr>
        <p:spPr>
          <a:xfrm>
            <a:off x="5396805" y="3785591"/>
            <a:ext cx="678520" cy="35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350" dirty="0" err="1">
                <a:solidFill>
                  <a:schemeClr val="tx1"/>
                </a:solidFill>
              </a:rPr>
              <a:t>Screen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873038" y="3131829"/>
            <a:ext cx="678520" cy="35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350" dirty="0">
                <a:solidFill>
                  <a:schemeClr val="tx1"/>
                </a:solidFill>
              </a:rPr>
              <a:t>Fibre</a:t>
            </a:r>
            <a:endParaRPr lang="en-GB" sz="135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259014" y="2837882"/>
            <a:ext cx="3014261" cy="34698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2158920" y="1066842"/>
            <a:ext cx="2225314" cy="2588923"/>
          </a:xfrm>
          <a:prstGeom prst="arc">
            <a:avLst>
              <a:gd name="adj1" fmla="val 90960"/>
              <a:gd name="adj2" fmla="val 51333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TextBox 10"/>
          <p:cNvSpPr txBox="1"/>
          <p:nvPr/>
        </p:nvSpPr>
        <p:spPr>
          <a:xfrm>
            <a:off x="4364469" y="2753664"/>
            <a:ext cx="282450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sz="1350" dirty="0">
                <a:solidFill>
                  <a:srgbClr val="FF0000"/>
                </a:solidFill>
              </a:rPr>
              <a:t>α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7522" y="3482729"/>
            <a:ext cx="276038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350" dirty="0"/>
              <a:t>d</a:t>
            </a:r>
          </a:p>
        </p:txBody>
      </p:sp>
      <p:sp>
        <p:nvSpPr>
          <p:cNvPr id="30" name="Right Brace 29"/>
          <p:cNvSpPr/>
          <p:nvPr/>
        </p:nvSpPr>
        <p:spPr>
          <a:xfrm>
            <a:off x="5206229" y="2837881"/>
            <a:ext cx="42315" cy="225028"/>
          </a:xfrm>
          <a:prstGeom prst="rightBrace">
            <a:avLst>
              <a:gd name="adj1" fmla="val 4541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1" name="TextBox 30"/>
          <p:cNvSpPr txBox="1"/>
          <p:nvPr/>
        </p:nvSpPr>
        <p:spPr>
          <a:xfrm>
            <a:off x="5227386" y="2814718"/>
            <a:ext cx="317716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350" dirty="0"/>
              <a:t>x</a:t>
            </a:r>
            <a:r>
              <a:rPr lang="en-GB" sz="1350" baseline="-25000" dirty="0"/>
              <a:t>1</a:t>
            </a:r>
          </a:p>
        </p:txBody>
      </p:sp>
      <p:sp>
        <p:nvSpPr>
          <p:cNvPr id="32" name="Right Brace 31"/>
          <p:cNvSpPr/>
          <p:nvPr/>
        </p:nvSpPr>
        <p:spPr>
          <a:xfrm>
            <a:off x="6273274" y="2837881"/>
            <a:ext cx="49688" cy="346982"/>
          </a:xfrm>
          <a:prstGeom prst="rightBrace">
            <a:avLst>
              <a:gd name="adj1" fmla="val 4541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6307285" y="2855026"/>
            <a:ext cx="317716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350" dirty="0"/>
              <a:t>x</a:t>
            </a:r>
            <a:r>
              <a:rPr lang="en-GB" sz="1350" baseline="-25000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890685" y="4807481"/>
                <a:ext cx="1858266" cy="42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GB" sz="1600" dirty="0"/>
                                    <m:t> </m:t>
                                  </m:r>
                                </m:num>
                                <m:den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685" y="4807481"/>
                <a:ext cx="1858266" cy="421719"/>
              </a:xfrm>
              <a:prstGeom prst="rect">
                <a:avLst/>
              </a:prstGeom>
              <a:blipFill rotWithShape="0">
                <a:blip r:embed="rId2"/>
                <a:stretch>
                  <a:fillRect l="-984" b="-15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1331434" y="753426"/>
            <a:ext cx="648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Metrology : Characterization Principle</a:t>
            </a:r>
            <a:endParaRPr lang="en-GB" sz="32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417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/>
          <p:nvPr/>
        </p:nvCxnSpPr>
        <p:spPr>
          <a:xfrm flipH="1" flipV="1">
            <a:off x="4111228" y="2943944"/>
            <a:ext cx="198239" cy="99748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apezoid 32"/>
          <p:cNvSpPr/>
          <p:nvPr/>
        </p:nvSpPr>
        <p:spPr>
          <a:xfrm rot="10800000" flipH="1">
            <a:off x="3405553" y="3941425"/>
            <a:ext cx="1299565" cy="946077"/>
          </a:xfrm>
          <a:prstGeom prst="trapezoid">
            <a:avLst>
              <a:gd name="adj" fmla="val 4839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1" name="Trapezoid 30"/>
          <p:cNvSpPr/>
          <p:nvPr/>
        </p:nvSpPr>
        <p:spPr>
          <a:xfrm rot="5400000" flipH="1">
            <a:off x="6134671" y="2183477"/>
            <a:ext cx="1752884" cy="1475676"/>
          </a:xfrm>
          <a:prstGeom prst="trapezoid">
            <a:avLst>
              <a:gd name="adj" fmla="val 4839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003161" y="2101494"/>
            <a:ext cx="0" cy="183993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Triangle 29"/>
          <p:cNvSpPr/>
          <p:nvPr/>
        </p:nvSpPr>
        <p:spPr>
          <a:xfrm rot="10800000">
            <a:off x="3209865" y="2044874"/>
            <a:ext cx="1495253" cy="149525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" name="Rectangle 3"/>
          <p:cNvSpPr/>
          <p:nvPr/>
        </p:nvSpPr>
        <p:spPr>
          <a:xfrm>
            <a:off x="395140" y="2681300"/>
            <a:ext cx="1565831" cy="55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350" dirty="0">
                <a:solidFill>
                  <a:schemeClr val="tx1"/>
                </a:solidFill>
              </a:rPr>
              <a:t>Robot</a:t>
            </a:r>
            <a:endParaRPr lang="en-GB" sz="135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756321" y="2643728"/>
            <a:ext cx="1061777" cy="555173"/>
            <a:chOff x="8815753" y="1683098"/>
            <a:chExt cx="1415703" cy="740230"/>
          </a:xfrm>
        </p:grpSpPr>
        <p:sp>
          <p:nvSpPr>
            <p:cNvPr id="5" name="Rectangle 4"/>
            <p:cNvSpPr/>
            <p:nvPr/>
          </p:nvSpPr>
          <p:spPr>
            <a:xfrm>
              <a:off x="9042400" y="1683098"/>
              <a:ext cx="1189056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350" dirty="0">
                  <a:solidFill>
                    <a:schemeClr val="tx1"/>
                  </a:solidFill>
                </a:rPr>
                <a:t>Camera</a:t>
              </a:r>
            </a:p>
          </p:txBody>
        </p:sp>
        <p:sp>
          <p:nvSpPr>
            <p:cNvPr id="10" name="Trapezoid 9"/>
            <p:cNvSpPr/>
            <p:nvPr/>
          </p:nvSpPr>
          <p:spPr>
            <a:xfrm rot="5400000">
              <a:off x="8558961" y="1939891"/>
              <a:ext cx="740229" cy="226646"/>
            </a:xfrm>
            <a:prstGeom prst="trapezoid">
              <a:avLst>
                <a:gd name="adj" fmla="val 2844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3524446" y="5140805"/>
            <a:ext cx="1061777" cy="555173"/>
            <a:chOff x="8815753" y="1683098"/>
            <a:chExt cx="1415703" cy="740230"/>
          </a:xfrm>
        </p:grpSpPr>
        <p:sp>
          <p:nvSpPr>
            <p:cNvPr id="17" name="Rectangle 16"/>
            <p:cNvSpPr/>
            <p:nvPr/>
          </p:nvSpPr>
          <p:spPr>
            <a:xfrm>
              <a:off x="9042400" y="1683098"/>
              <a:ext cx="1189056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350" dirty="0">
                  <a:solidFill>
                    <a:schemeClr val="tx1"/>
                  </a:solidFill>
                </a:rPr>
                <a:t>Camera</a:t>
              </a:r>
            </a:p>
          </p:txBody>
        </p:sp>
        <p:sp>
          <p:nvSpPr>
            <p:cNvPr id="18" name="Trapezoid 17"/>
            <p:cNvSpPr/>
            <p:nvPr/>
          </p:nvSpPr>
          <p:spPr>
            <a:xfrm rot="5400000">
              <a:off x="8558961" y="1939891"/>
              <a:ext cx="740229" cy="226646"/>
            </a:xfrm>
            <a:prstGeom prst="trapezoid">
              <a:avLst>
                <a:gd name="adj" fmla="val 2844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3550395" y="2381525"/>
            <a:ext cx="1154723" cy="1154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259014" y="3941426"/>
            <a:ext cx="1598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63298" y="2521364"/>
            <a:ext cx="661317" cy="437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Rectangle 27"/>
          <p:cNvSpPr/>
          <p:nvPr/>
        </p:nvSpPr>
        <p:spPr>
          <a:xfrm>
            <a:off x="3552722" y="2379227"/>
            <a:ext cx="1152396" cy="1157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ectangle 22"/>
          <p:cNvSpPr/>
          <p:nvPr/>
        </p:nvSpPr>
        <p:spPr>
          <a:xfrm>
            <a:off x="2624616" y="2826789"/>
            <a:ext cx="634400" cy="34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259013" y="2843933"/>
            <a:ext cx="3014262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 flipH="1">
            <a:off x="3131820" y="2503524"/>
            <a:ext cx="119822" cy="715108"/>
          </a:xfrm>
          <a:prstGeom prst="arc">
            <a:avLst>
              <a:gd name="adj1" fmla="val 3778333"/>
              <a:gd name="adj2" fmla="val 17612607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Rectangle 26"/>
          <p:cNvSpPr/>
          <p:nvPr/>
        </p:nvSpPr>
        <p:spPr>
          <a:xfrm>
            <a:off x="3251641" y="1964021"/>
            <a:ext cx="1565831" cy="555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350" dirty="0" err="1">
                <a:solidFill>
                  <a:schemeClr val="tx1"/>
                </a:solidFill>
              </a:rPr>
              <a:t>Beam</a:t>
            </a:r>
            <a:r>
              <a:rPr lang="fr-CH" sz="1350" dirty="0">
                <a:solidFill>
                  <a:schemeClr val="tx1"/>
                </a:solidFill>
              </a:rPr>
              <a:t> splitter</a:t>
            </a:r>
            <a:endParaRPr lang="en-GB" sz="135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273275" y="1885233"/>
            <a:ext cx="0" cy="20561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934015" y="3889507"/>
            <a:ext cx="678520" cy="35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350" dirty="0" err="1">
                <a:solidFill>
                  <a:schemeClr val="tx1"/>
                </a:solidFill>
              </a:rPr>
              <a:t>Screen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809870" y="3763571"/>
            <a:ext cx="678520" cy="35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350" dirty="0" err="1">
                <a:solidFill>
                  <a:schemeClr val="tx1"/>
                </a:solidFill>
              </a:rPr>
              <a:t>Screen</a:t>
            </a:r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873038" y="3137880"/>
            <a:ext cx="678520" cy="35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350" dirty="0">
                <a:solidFill>
                  <a:schemeClr val="tx1"/>
                </a:solidFill>
              </a:rPr>
              <a:t>Fibre</a:t>
            </a:r>
            <a:endParaRPr lang="en-GB" sz="135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3259014" y="2843933"/>
            <a:ext cx="3014261" cy="34698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>
            <a:off x="2158920" y="1066842"/>
            <a:ext cx="2225314" cy="2588923"/>
          </a:xfrm>
          <a:prstGeom prst="arc">
            <a:avLst>
              <a:gd name="adj1" fmla="val 90960"/>
              <a:gd name="adj2" fmla="val 51333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1" name="TextBox 40"/>
          <p:cNvSpPr txBox="1"/>
          <p:nvPr/>
        </p:nvSpPr>
        <p:spPr>
          <a:xfrm>
            <a:off x="4364469" y="2759715"/>
            <a:ext cx="282450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sz="1350" dirty="0">
                <a:solidFill>
                  <a:srgbClr val="FF0000"/>
                </a:solidFill>
              </a:rPr>
              <a:t>α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42" name="Right Brace 41"/>
          <p:cNvSpPr/>
          <p:nvPr/>
        </p:nvSpPr>
        <p:spPr>
          <a:xfrm>
            <a:off x="6273274" y="2843932"/>
            <a:ext cx="49688" cy="346982"/>
          </a:xfrm>
          <a:prstGeom prst="rightBrace">
            <a:avLst>
              <a:gd name="adj1" fmla="val 4541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3" name="TextBox 42"/>
          <p:cNvSpPr txBox="1"/>
          <p:nvPr/>
        </p:nvSpPr>
        <p:spPr>
          <a:xfrm>
            <a:off x="6307285" y="2861077"/>
            <a:ext cx="317716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350" dirty="0"/>
              <a:t>x</a:t>
            </a:r>
            <a:r>
              <a:rPr lang="en-GB" sz="1350" baseline="-25000" dirty="0"/>
              <a:t>2</a:t>
            </a:r>
          </a:p>
        </p:txBody>
      </p:sp>
      <p:sp>
        <p:nvSpPr>
          <p:cNvPr id="46" name="Right Brace 45"/>
          <p:cNvSpPr/>
          <p:nvPr/>
        </p:nvSpPr>
        <p:spPr>
          <a:xfrm rot="5400000">
            <a:off x="4131470" y="3813435"/>
            <a:ext cx="49688" cy="306306"/>
          </a:xfrm>
          <a:prstGeom prst="rightBrace">
            <a:avLst>
              <a:gd name="adj1" fmla="val 4541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7" name="TextBox 46"/>
          <p:cNvSpPr txBox="1"/>
          <p:nvPr/>
        </p:nvSpPr>
        <p:spPr>
          <a:xfrm>
            <a:off x="4059992" y="3929550"/>
            <a:ext cx="317716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350" dirty="0"/>
              <a:t>x</a:t>
            </a:r>
            <a:r>
              <a:rPr lang="en-GB" sz="1350" baseline="-25000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5890685" y="4813532"/>
                <a:ext cx="1858266" cy="42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GB" sz="1600" dirty="0"/>
                                    <m:t> </m:t>
                                  </m:r>
                                </m:num>
                                <m:den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685" y="4813532"/>
                <a:ext cx="1858266" cy="421719"/>
              </a:xfrm>
              <a:prstGeom prst="rect">
                <a:avLst/>
              </a:prstGeom>
              <a:blipFill rotWithShape="0">
                <a:blip r:embed="rId2"/>
                <a:stretch>
                  <a:fillRect l="-984" b="-15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1331434" y="753426"/>
            <a:ext cx="648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Metrology : Characterization Principle</a:t>
            </a:r>
            <a:endParaRPr lang="en-GB" sz="32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72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>
            <a:endCxn id="38" idx="1"/>
          </p:cNvCxnSpPr>
          <p:nvPr/>
        </p:nvCxnSpPr>
        <p:spPr>
          <a:xfrm flipH="1">
            <a:off x="2956734" y="2614025"/>
            <a:ext cx="0" cy="163387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 rot="5400000">
            <a:off x="2635908" y="4444109"/>
            <a:ext cx="641653" cy="249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>
                <a:solidFill>
                  <a:schemeClr val="tx1"/>
                </a:solidFill>
              </a:rPr>
              <a:t>Laser</a:t>
            </a:r>
          </a:p>
        </p:txBody>
      </p:sp>
      <p:cxnSp>
        <p:nvCxnSpPr>
          <p:cNvPr id="53" name="Straight Connector 52"/>
          <p:cNvCxnSpPr/>
          <p:nvPr/>
        </p:nvCxnSpPr>
        <p:spPr>
          <a:xfrm rot="10800000">
            <a:off x="2577960" y="4150395"/>
            <a:ext cx="7575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738779" y="3938649"/>
            <a:ext cx="863885" cy="35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>
                <a:solidFill>
                  <a:schemeClr val="tx1"/>
                </a:solidFill>
              </a:rPr>
              <a:t>Pinhole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rot="10800000" flipH="1">
            <a:off x="2733603" y="4948303"/>
            <a:ext cx="44352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/>
          <p:cNvSpPr/>
          <p:nvPr/>
        </p:nvSpPr>
        <p:spPr>
          <a:xfrm rot="5400000">
            <a:off x="2351184" y="3852082"/>
            <a:ext cx="1208358" cy="1208358"/>
          </a:xfrm>
          <a:prstGeom prst="arc">
            <a:avLst>
              <a:gd name="adj1" fmla="val 18833115"/>
              <a:gd name="adj2" fmla="val 277479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2611719" y="2276872"/>
            <a:ext cx="834461" cy="817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apezoid 32"/>
          <p:cNvSpPr/>
          <p:nvPr/>
        </p:nvSpPr>
        <p:spPr>
          <a:xfrm rot="10800000" flipH="1">
            <a:off x="3733185" y="3403680"/>
            <a:ext cx="935049" cy="680711"/>
          </a:xfrm>
          <a:prstGeom prst="trapezoid">
            <a:avLst>
              <a:gd name="adj" fmla="val 4839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1" name="Trapezoid 30"/>
          <p:cNvSpPr/>
          <p:nvPr/>
        </p:nvSpPr>
        <p:spPr>
          <a:xfrm rot="5400000" flipH="1">
            <a:off x="5696810" y="2138820"/>
            <a:ext cx="1261217" cy="1061762"/>
          </a:xfrm>
          <a:prstGeom prst="trapezoid">
            <a:avLst>
              <a:gd name="adj" fmla="val 4839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163170" y="2079833"/>
            <a:ext cx="0" cy="132384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Triangle 29"/>
          <p:cNvSpPr/>
          <p:nvPr/>
        </p:nvSpPr>
        <p:spPr>
          <a:xfrm rot="10800000">
            <a:off x="3592386" y="2039094"/>
            <a:ext cx="1075848" cy="107584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grpSp>
        <p:nvGrpSpPr>
          <p:cNvPr id="12" name="Group 11"/>
          <p:cNvGrpSpPr/>
          <p:nvPr/>
        </p:nvGrpSpPr>
        <p:grpSpPr>
          <a:xfrm>
            <a:off x="6844166" y="2448201"/>
            <a:ext cx="975104" cy="399452"/>
            <a:chOff x="8815753" y="1683098"/>
            <a:chExt cx="1498257" cy="740230"/>
          </a:xfrm>
        </p:grpSpPr>
        <p:sp>
          <p:nvSpPr>
            <p:cNvPr id="5" name="Rectangle 4"/>
            <p:cNvSpPr/>
            <p:nvPr/>
          </p:nvSpPr>
          <p:spPr>
            <a:xfrm>
              <a:off x="9042401" y="1683098"/>
              <a:ext cx="1271609" cy="7402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dirty="0">
                  <a:solidFill>
                    <a:schemeClr val="tx1"/>
                  </a:solidFill>
                </a:rPr>
                <a:t>Camera</a:t>
              </a:r>
            </a:p>
          </p:txBody>
        </p:sp>
        <p:sp>
          <p:nvSpPr>
            <p:cNvPr id="10" name="Trapezoid 9"/>
            <p:cNvSpPr/>
            <p:nvPr/>
          </p:nvSpPr>
          <p:spPr>
            <a:xfrm rot="5400000">
              <a:off x="8558961" y="1939891"/>
              <a:ext cx="740229" cy="226646"/>
            </a:xfrm>
            <a:prstGeom prst="trapezoid">
              <a:avLst>
                <a:gd name="adj" fmla="val 2844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3664309" y="4421066"/>
            <a:ext cx="1072800" cy="399452"/>
            <a:chOff x="8815753" y="1683098"/>
            <a:chExt cx="1537197" cy="740230"/>
          </a:xfrm>
        </p:grpSpPr>
        <p:sp>
          <p:nvSpPr>
            <p:cNvPr id="17" name="Rectangle 16"/>
            <p:cNvSpPr/>
            <p:nvPr/>
          </p:nvSpPr>
          <p:spPr>
            <a:xfrm>
              <a:off x="9042401" y="1683098"/>
              <a:ext cx="1310549" cy="7402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dirty="0">
                  <a:solidFill>
                    <a:schemeClr val="tx1"/>
                  </a:solidFill>
                </a:rPr>
                <a:t>Camera</a:t>
              </a:r>
            </a:p>
          </p:txBody>
        </p:sp>
        <p:sp>
          <p:nvSpPr>
            <p:cNvPr id="18" name="Trapezoid 17"/>
            <p:cNvSpPr/>
            <p:nvPr/>
          </p:nvSpPr>
          <p:spPr>
            <a:xfrm rot="5400000">
              <a:off x="8558961" y="1939891"/>
              <a:ext cx="740229" cy="226646"/>
            </a:xfrm>
            <a:prstGeom prst="trapezoid">
              <a:avLst>
                <a:gd name="adj" fmla="val 2844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3837400" y="2281317"/>
            <a:ext cx="830834" cy="830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27749" y="3403681"/>
            <a:ext cx="11503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839074" y="2279664"/>
            <a:ext cx="829160" cy="832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cxnSp>
        <p:nvCxnSpPr>
          <p:cNvPr id="34" name="Straight Connector 33"/>
          <p:cNvCxnSpPr>
            <a:stCxn id="51" idx="0"/>
          </p:cNvCxnSpPr>
          <p:nvPr/>
        </p:nvCxnSpPr>
        <p:spPr>
          <a:xfrm>
            <a:off x="971934" y="2614025"/>
            <a:ext cx="4824604" cy="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47201" y="1893737"/>
            <a:ext cx="1332653" cy="399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>
                <a:solidFill>
                  <a:schemeClr val="tx1"/>
                </a:solidFill>
              </a:rPr>
              <a:t>Beam</a:t>
            </a:r>
            <a:r>
              <a:rPr lang="fr-CH" sz="1600" dirty="0">
                <a:solidFill>
                  <a:schemeClr val="tx1"/>
                </a:solidFill>
              </a:rPr>
              <a:t> splitter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796537" y="1924231"/>
            <a:ext cx="0" cy="1479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475994" y="3424088"/>
            <a:ext cx="905513" cy="255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>
                <a:solidFill>
                  <a:schemeClr val="tx1"/>
                </a:solidFill>
              </a:rPr>
              <a:t>Screen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43603" y="3275712"/>
            <a:ext cx="751441" cy="255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>
                <a:solidFill>
                  <a:schemeClr val="tx1"/>
                </a:solidFill>
              </a:rPr>
              <a:t>Screen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617020" y="2276872"/>
            <a:ext cx="829160" cy="832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9" name="Rectangle 48"/>
          <p:cNvSpPr/>
          <p:nvPr/>
        </p:nvSpPr>
        <p:spPr>
          <a:xfrm>
            <a:off x="2401932" y="1896325"/>
            <a:ext cx="1287569" cy="399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>
                <a:solidFill>
                  <a:schemeClr val="tx1"/>
                </a:solidFill>
              </a:rPr>
              <a:t>Beam</a:t>
            </a:r>
            <a:r>
              <a:rPr lang="fr-CH" sz="1600" dirty="0">
                <a:solidFill>
                  <a:schemeClr val="tx1"/>
                </a:solidFill>
              </a:rPr>
              <a:t> splitter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 rot="5400000">
            <a:off x="-279842" y="2337096"/>
            <a:ext cx="1949692" cy="553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>
                <a:solidFill>
                  <a:schemeClr val="tx1"/>
                </a:solidFill>
              </a:rPr>
              <a:t>Baseplate</a:t>
            </a:r>
            <a:endParaRPr lang="fr-CH" sz="16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23902" y="4212300"/>
            <a:ext cx="3024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/>
              <a:t>Align the laser on a </a:t>
            </a:r>
            <a:r>
              <a:rPr lang="en-GB" sz="1600" dirty="0" smtClean="0"/>
              <a:t>mirror on </a:t>
            </a:r>
            <a:r>
              <a:rPr lang="en-GB" sz="1600" dirty="0"/>
              <a:t>the baseplate (our reference)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/>
              <a:t>When the reflected beam goes back to the emitter, the laser is perpendicular to the baseplate and that is our reference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76551" y="753426"/>
            <a:ext cx="679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Characterization Test Bench Calibration</a:t>
            </a:r>
            <a:endParaRPr lang="en-GB" sz="3200" dirty="0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989173" y="1988114"/>
            <a:ext cx="0" cy="12518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903748" y="1909999"/>
            <a:ext cx="863885" cy="355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smtClean="0">
                <a:solidFill>
                  <a:schemeClr val="tx1"/>
                </a:solidFill>
              </a:rPr>
              <a:t>Mirror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2700000" flipH="1">
            <a:off x="2903822" y="3389646"/>
            <a:ext cx="105824" cy="105824"/>
          </a:xfrm>
          <a:custGeom>
            <a:avLst/>
            <a:gdLst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  <a:gd name="connsiteX3" fmla="*/ 195942 w 417285"/>
              <a:gd name="connsiteY3" fmla="*/ 319314 h 410028"/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285" h="410028">
                <a:moveTo>
                  <a:pt x="0" y="0"/>
                </a:moveTo>
                <a:lnTo>
                  <a:pt x="417285" y="0"/>
                </a:lnTo>
                <a:lnTo>
                  <a:pt x="417285" y="4100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Freeform 60"/>
          <p:cNvSpPr/>
          <p:nvPr/>
        </p:nvSpPr>
        <p:spPr>
          <a:xfrm rot="18832977" flipH="1">
            <a:off x="1571709" y="2557825"/>
            <a:ext cx="105824" cy="105824"/>
          </a:xfrm>
          <a:custGeom>
            <a:avLst/>
            <a:gdLst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  <a:gd name="connsiteX3" fmla="*/ 195942 w 417285"/>
              <a:gd name="connsiteY3" fmla="*/ 319314 h 410028"/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285" h="410028">
                <a:moveTo>
                  <a:pt x="0" y="0"/>
                </a:moveTo>
                <a:lnTo>
                  <a:pt x="417285" y="0"/>
                </a:lnTo>
                <a:lnTo>
                  <a:pt x="417285" y="4100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Freeform 61"/>
          <p:cNvSpPr/>
          <p:nvPr/>
        </p:nvSpPr>
        <p:spPr>
          <a:xfrm rot="8100000" flipH="1">
            <a:off x="1761082" y="2557825"/>
            <a:ext cx="105824" cy="105824"/>
          </a:xfrm>
          <a:custGeom>
            <a:avLst/>
            <a:gdLst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  <a:gd name="connsiteX3" fmla="*/ 195942 w 417285"/>
              <a:gd name="connsiteY3" fmla="*/ 319314 h 410028"/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285" h="410028">
                <a:moveTo>
                  <a:pt x="0" y="0"/>
                </a:moveTo>
                <a:lnTo>
                  <a:pt x="417285" y="0"/>
                </a:lnTo>
                <a:lnTo>
                  <a:pt x="417285" y="4100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3" name="Freeform 62"/>
          <p:cNvSpPr/>
          <p:nvPr/>
        </p:nvSpPr>
        <p:spPr>
          <a:xfrm rot="13500000" flipH="1">
            <a:off x="2905209" y="3527184"/>
            <a:ext cx="105824" cy="105824"/>
          </a:xfrm>
          <a:custGeom>
            <a:avLst/>
            <a:gdLst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  <a:gd name="connsiteX3" fmla="*/ 195942 w 417285"/>
              <a:gd name="connsiteY3" fmla="*/ 319314 h 410028"/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285" h="410028">
                <a:moveTo>
                  <a:pt x="0" y="0"/>
                </a:moveTo>
                <a:lnTo>
                  <a:pt x="417285" y="0"/>
                </a:lnTo>
                <a:lnTo>
                  <a:pt x="417285" y="4100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4" name="Freeform 63"/>
          <p:cNvSpPr/>
          <p:nvPr/>
        </p:nvSpPr>
        <p:spPr>
          <a:xfrm rot="8100000" flipH="1">
            <a:off x="3517887" y="2563794"/>
            <a:ext cx="105824" cy="105824"/>
          </a:xfrm>
          <a:custGeom>
            <a:avLst/>
            <a:gdLst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  <a:gd name="connsiteX3" fmla="*/ 195942 w 417285"/>
              <a:gd name="connsiteY3" fmla="*/ 319314 h 410028"/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285" h="410028">
                <a:moveTo>
                  <a:pt x="0" y="0"/>
                </a:moveTo>
                <a:lnTo>
                  <a:pt x="417285" y="0"/>
                </a:lnTo>
                <a:lnTo>
                  <a:pt x="417285" y="4100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Freeform 64"/>
          <p:cNvSpPr/>
          <p:nvPr/>
        </p:nvSpPr>
        <p:spPr>
          <a:xfrm rot="13500000" flipH="1">
            <a:off x="4110258" y="3164808"/>
            <a:ext cx="105824" cy="105824"/>
          </a:xfrm>
          <a:custGeom>
            <a:avLst/>
            <a:gdLst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  <a:gd name="connsiteX3" fmla="*/ 195942 w 417285"/>
              <a:gd name="connsiteY3" fmla="*/ 319314 h 410028"/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285" h="410028">
                <a:moveTo>
                  <a:pt x="0" y="0"/>
                </a:moveTo>
                <a:lnTo>
                  <a:pt x="417285" y="0"/>
                </a:lnTo>
                <a:lnTo>
                  <a:pt x="417285" y="4100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Freeform 65"/>
          <p:cNvSpPr/>
          <p:nvPr/>
        </p:nvSpPr>
        <p:spPr>
          <a:xfrm rot="8100000" flipH="1">
            <a:off x="5144983" y="2561112"/>
            <a:ext cx="105824" cy="105824"/>
          </a:xfrm>
          <a:custGeom>
            <a:avLst/>
            <a:gdLst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  <a:gd name="connsiteX3" fmla="*/ 195942 w 417285"/>
              <a:gd name="connsiteY3" fmla="*/ 319314 h 410028"/>
              <a:gd name="connsiteX0" fmla="*/ 0 w 417285"/>
              <a:gd name="connsiteY0" fmla="*/ 0 h 410028"/>
              <a:gd name="connsiteX1" fmla="*/ 417285 w 417285"/>
              <a:gd name="connsiteY1" fmla="*/ 0 h 410028"/>
              <a:gd name="connsiteX2" fmla="*/ 417285 w 417285"/>
              <a:gd name="connsiteY2" fmla="*/ 410028 h 4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285" h="410028">
                <a:moveTo>
                  <a:pt x="0" y="0"/>
                </a:moveTo>
                <a:lnTo>
                  <a:pt x="417285" y="0"/>
                </a:lnTo>
                <a:lnTo>
                  <a:pt x="417285" y="4100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2667010" y="707240"/>
            <a:ext cx="1982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2400"/>
            </a:lvl1pPr>
          </a:lstStyle>
          <a:p>
            <a:r>
              <a:rPr lang="en-GB" dirty="0" smtClean="0"/>
              <a:t>Tilt Test bench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Philipp Hörler, 02.03.2017</a:t>
            </a:r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1"/>
          <a:stretch/>
        </p:blipFill>
        <p:spPr>
          <a:xfrm>
            <a:off x="-756592" y="0"/>
            <a:ext cx="10116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323528" y="1052736"/>
            <a:ext cx="6624786" cy="507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/>
          </a:bodyPr>
          <a:lstStyle/>
          <a:p>
            <a:pPr algn="ctr" defTabSz="914400">
              <a:spcBef>
                <a:spcPts val="1000"/>
              </a:spcBef>
              <a:buFont typeface="Arial" panose="020B0604020202020204" pitchFamily="34" charset="0"/>
            </a:pPr>
            <a:r>
              <a:rPr lang="en-GB" sz="3200" dirty="0">
                <a:latin typeface="+mn-lt"/>
                <a:ea typeface="+mn-ea"/>
                <a:cs typeface="+mn-cs"/>
              </a:rPr>
              <a:t>Context</a:t>
            </a:r>
            <a:endParaRPr lang="en-GB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4</a:t>
            </a:fld>
            <a:endParaRPr lang="fr-FR"/>
          </a:p>
        </p:txBody>
      </p:sp>
      <p:cxnSp>
        <p:nvCxnSpPr>
          <p:cNvPr id="10" name="Straight Connector 9"/>
          <p:cNvCxnSpPr>
            <a:endCxn id="11" idx="1"/>
          </p:cNvCxnSpPr>
          <p:nvPr/>
        </p:nvCxnSpPr>
        <p:spPr>
          <a:xfrm>
            <a:off x="1331640" y="4739216"/>
            <a:ext cx="7920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23728" y="4539161"/>
            <a:ext cx="1362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 smtClean="0">
                <a:solidFill>
                  <a:srgbClr val="FF0000"/>
                </a:solidFill>
              </a:rPr>
              <a:t>Focal plane</a:t>
            </a:r>
            <a:endParaRPr lang="fr-CH" sz="20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7864" y="5398045"/>
            <a:ext cx="1368152" cy="7292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355976" y="3702602"/>
            <a:ext cx="1368152" cy="7292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563888" y="4317925"/>
            <a:ext cx="3312368" cy="1224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Spectrograph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3635921" y="1484784"/>
            <a:ext cx="5328591" cy="2576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goal of many astronomical surveys is to measure the history of the expansion of the universe</a:t>
            </a:r>
          </a:p>
          <a:p>
            <a:r>
              <a:rPr lang="en-US" dirty="0" smtClean="0"/>
              <a:t>For that a 3 dimensional map of the universe is measured</a:t>
            </a:r>
          </a:p>
          <a:p>
            <a:r>
              <a:rPr lang="en-US" dirty="0" smtClean="0"/>
              <a:t>The distance of millions of objects is measured using the spectrum (redshift) of their light</a:t>
            </a:r>
          </a:p>
          <a:p>
            <a:r>
              <a:rPr lang="en-US" dirty="0" smtClean="0"/>
              <a:t>Optical </a:t>
            </a:r>
            <a:r>
              <a:rPr lang="en-US" dirty="0" err="1" smtClean="0"/>
              <a:t>fibres</a:t>
            </a:r>
            <a:r>
              <a:rPr lang="en-US" dirty="0" smtClean="0"/>
              <a:t> allow for parallel measurements of thousands of objects at once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80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2151450" y="589382"/>
            <a:ext cx="485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2400"/>
            </a:lvl1pPr>
          </a:lstStyle>
          <a:p>
            <a:r>
              <a:rPr lang="en-GB" dirty="0" smtClean="0"/>
              <a:t>Tilt Test Bench </a:t>
            </a:r>
            <a:r>
              <a:rPr lang="en-GB" dirty="0"/>
              <a:t>: Reference calibration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Philipp Hörler, 02.03.2017</a:t>
            </a:r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0584" y="10585"/>
            <a:ext cx="12173183" cy="68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852" y="-188032"/>
            <a:ext cx="4045545" cy="719208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2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V3_1 pos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5993"/>
            <a:ext cx="9144000" cy="4149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7520" y="764704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Test results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929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3484" y="703137"/>
            <a:ext cx="3897029" cy="535531"/>
          </a:xfrm>
          <a:noFill/>
        </p:spPr>
        <p:txBody>
          <a:bodyPr wrap="none" rtlCol="0">
            <a:spAutoFit/>
          </a:bodyPr>
          <a:lstStyle/>
          <a:p>
            <a:pPr defTabSz="914400"/>
            <a:r>
              <a:rPr lang="fr-FR" sz="3200" dirty="0" smtClean="0">
                <a:latin typeface="+mn-lt"/>
                <a:ea typeface="+mn-ea"/>
                <a:cs typeface="+mn-cs"/>
              </a:rPr>
              <a:t>Position </a:t>
            </a:r>
            <a:r>
              <a:rPr lang="fr-FR" sz="3200" dirty="0" err="1" smtClean="0">
                <a:latin typeface="+mn-lt"/>
                <a:ea typeface="+mn-ea"/>
                <a:cs typeface="+mn-cs"/>
              </a:rPr>
              <a:t>Repeatability</a:t>
            </a:r>
            <a:r>
              <a:rPr lang="fr-FR" sz="3200" dirty="0" smtClean="0">
                <a:latin typeface="+mn-lt"/>
                <a:ea typeface="+mn-ea"/>
                <a:cs typeface="+mn-cs"/>
              </a:rPr>
              <a:t> </a:t>
            </a:r>
            <a:endParaRPr lang="fr-FR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Image 3" descr="V3_1 repeatabi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22" y="1322838"/>
            <a:ext cx="6785355" cy="497592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6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705" t="18080" r="30155" b="10520"/>
          <a:stretch/>
        </p:blipFill>
        <p:spPr>
          <a:xfrm>
            <a:off x="1331640" y="1161097"/>
            <a:ext cx="6480720" cy="5296744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2623484" y="703137"/>
            <a:ext cx="3897029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fr-FR" sz="3200" smtClean="0">
                <a:latin typeface="+mn-lt"/>
                <a:ea typeface="+mn-ea"/>
                <a:cs typeface="+mn-cs"/>
              </a:rPr>
              <a:t>Position Repeatability </a:t>
            </a:r>
            <a:endParaRPr lang="fr-FR" sz="3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>
                <a:latin typeface="+mn-lt"/>
                <a:cs typeface="Helvetica"/>
              </a:rPr>
              <a:t>Tilt </a:t>
            </a:r>
            <a:r>
              <a:rPr lang="fr-FR" dirty="0" err="1" smtClean="0">
                <a:latin typeface="+mn-lt"/>
                <a:cs typeface="Helvetica"/>
              </a:rPr>
              <a:t>results</a:t>
            </a:r>
            <a:endParaRPr lang="fr-FR" dirty="0">
              <a:latin typeface="+mn-lt"/>
            </a:endParaRPr>
          </a:p>
        </p:txBody>
      </p:sp>
      <p:pic>
        <p:nvPicPr>
          <p:cNvPr id="3" name="Image 2" descr="Bildschirmfoto 2016-10-24 um 01.39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3963"/>
            <a:ext cx="9144000" cy="932507"/>
          </a:xfrm>
          <a:prstGeom prst="rect">
            <a:avLst/>
          </a:prstGeom>
        </p:spPr>
      </p:pic>
      <p:pic>
        <p:nvPicPr>
          <p:cNvPr id="5" name="Image 4" descr="Bildschirmfoto 2016-10-24 um 01.39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33" y="354765"/>
            <a:ext cx="4578994" cy="4586403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457200" y="1924341"/>
            <a:ext cx="2865314" cy="1840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 smtClean="0"/>
              <a:t>V3 Nr4</a:t>
            </a:r>
          </a:p>
          <a:p>
            <a:pPr marL="0" indent="0">
              <a:buNone/>
            </a:pPr>
            <a:r>
              <a:rPr lang="fr-FR" sz="1800" dirty="0" smtClean="0"/>
              <a:t>300 angles </a:t>
            </a:r>
            <a:r>
              <a:rPr lang="fr-FR" sz="1800" dirty="0" err="1" smtClean="0"/>
              <a:t>measured</a:t>
            </a:r>
            <a:endParaRPr lang="fr-FR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11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>
                <a:latin typeface="Helvetica"/>
                <a:cs typeface="Helvetica"/>
              </a:rPr>
              <a:t>Tilts</a:t>
            </a:r>
            <a:endParaRPr lang="fr-FR" dirty="0"/>
          </a:p>
        </p:txBody>
      </p:sp>
      <p:pic>
        <p:nvPicPr>
          <p:cNvPr id="3" name="Image 2" descr="Bildschirmfoto 2016-10-24 um 01.39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3963"/>
            <a:ext cx="9144000" cy="932507"/>
          </a:xfrm>
          <a:prstGeom prst="rect">
            <a:avLst/>
          </a:prstGeom>
        </p:spPr>
      </p:pic>
      <p:pic>
        <p:nvPicPr>
          <p:cNvPr id="5" name="Image 4" descr="Bildschirmfoto 2016-10-24 um 01.39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491181"/>
            <a:ext cx="4201022" cy="4207819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1917700" y="4699000"/>
            <a:ext cx="2865314" cy="45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 smtClean="0"/>
              <a:t>V3 Nr4</a:t>
            </a:r>
          </a:p>
          <a:p>
            <a:pPr marL="0" indent="0">
              <a:buNone/>
            </a:pPr>
            <a:endParaRPr lang="fr-FR" sz="1800" dirty="0" smtClean="0"/>
          </a:p>
        </p:txBody>
      </p:sp>
      <p:pic>
        <p:nvPicPr>
          <p:cNvPr id="4" name="Image 3" descr="V3_1 angles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3"/>
          <a:stretch/>
        </p:blipFill>
        <p:spPr>
          <a:xfrm>
            <a:off x="44450" y="6169637"/>
            <a:ext cx="9144000" cy="321637"/>
          </a:xfrm>
          <a:prstGeom prst="rect">
            <a:avLst/>
          </a:prstGeom>
        </p:spPr>
      </p:pic>
      <p:pic>
        <p:nvPicPr>
          <p:cNvPr id="7" name="Image 6" descr="V3_1 angles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14" y="554681"/>
            <a:ext cx="4014276" cy="407399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461000" y="5130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Sous-titre 2"/>
          <p:cNvSpPr txBox="1">
            <a:spLocks/>
          </p:cNvSpPr>
          <p:nvPr/>
        </p:nvSpPr>
        <p:spPr>
          <a:xfrm>
            <a:off x="6278686" y="4680241"/>
            <a:ext cx="2865314" cy="45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 smtClean="0"/>
              <a:t>V3 Nr6</a:t>
            </a:r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58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Project Introduction</a:t>
            </a:r>
            <a:endParaRPr lang="en-GB" dirty="0" smtClean="0"/>
          </a:p>
          <a:p>
            <a:r>
              <a:rPr lang="en-GB" dirty="0" smtClean="0"/>
              <a:t>Positioner </a:t>
            </a:r>
            <a:r>
              <a:rPr lang="en-GB" dirty="0" smtClean="0"/>
              <a:t>Design</a:t>
            </a:r>
            <a:endParaRPr lang="en-GB" dirty="0" smtClean="0"/>
          </a:p>
          <a:p>
            <a:r>
              <a:rPr lang="en-GB" dirty="0" smtClean="0"/>
              <a:t>Electronic </a:t>
            </a:r>
            <a:r>
              <a:rPr lang="en-GB" dirty="0" smtClean="0"/>
              <a:t>board</a:t>
            </a:r>
          </a:p>
          <a:p>
            <a:r>
              <a:rPr lang="en-GB" dirty="0" smtClean="0"/>
              <a:t>Collision avoidance</a:t>
            </a:r>
            <a:endParaRPr lang="en-GB" dirty="0" smtClean="0"/>
          </a:p>
          <a:p>
            <a:r>
              <a:rPr lang="en-GB" dirty="0" smtClean="0"/>
              <a:t>Test </a:t>
            </a:r>
            <a:r>
              <a:rPr lang="en-GB" dirty="0" smtClean="0"/>
              <a:t>bench for performance assessment</a:t>
            </a:r>
            <a:endParaRPr lang="en-GB" dirty="0" smtClean="0"/>
          </a:p>
          <a:p>
            <a:r>
              <a:rPr lang="en-GB" b="1" dirty="0"/>
              <a:t>Manufacturing strategy</a:t>
            </a:r>
            <a:endParaRPr lang="en-GB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Philipp Hörler, </a:t>
            </a:r>
            <a:r>
              <a:rPr lang="en-GB" dirty="0" smtClean="0"/>
              <a:t>02.03.2017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67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MOONS	 Positioner manufacturing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EPFL and STFC (Edinburgh) have made designs and prototypes</a:t>
            </a:r>
          </a:p>
          <a:p>
            <a:r>
              <a:rPr lang="en-GB" dirty="0" smtClean="0"/>
              <a:t>Final design review (FDR) of the design: End of March 2017</a:t>
            </a:r>
          </a:p>
          <a:p>
            <a:pPr lvl="1"/>
            <a:r>
              <a:rPr lang="en-GB" dirty="0" smtClean="0"/>
              <a:t>This liberates the funding for manufacturing</a:t>
            </a:r>
          </a:p>
          <a:p>
            <a:r>
              <a:rPr lang="en-GB" dirty="0" smtClean="0"/>
              <a:t>Public tender </a:t>
            </a:r>
            <a:r>
              <a:rPr lang="en-GB" dirty="0"/>
              <a:t>(</a:t>
            </a:r>
            <a:r>
              <a:rPr lang="en-GB" dirty="0" smtClean="0"/>
              <a:t>issued following FDR) will include</a:t>
            </a:r>
          </a:p>
          <a:p>
            <a:pPr lvl="1"/>
            <a:r>
              <a:rPr lang="en-GB" dirty="0" smtClean="0"/>
              <a:t>Manufacturing of parts</a:t>
            </a:r>
          </a:p>
          <a:p>
            <a:pPr lvl="1"/>
            <a:r>
              <a:rPr lang="en-GB" dirty="0" smtClean="0"/>
              <a:t>Manufacturing or acquisition of drive electronic board</a:t>
            </a:r>
          </a:p>
          <a:p>
            <a:pPr lvl="1"/>
            <a:r>
              <a:rPr lang="en-GB" dirty="0" smtClean="0"/>
              <a:t>Assembly of the positioner</a:t>
            </a:r>
          </a:p>
          <a:p>
            <a:pPr lvl="1"/>
            <a:r>
              <a:rPr lang="en-GB" dirty="0" smtClean="0"/>
              <a:t>Quality assessment of the positioner</a:t>
            </a:r>
          </a:p>
          <a:p>
            <a:r>
              <a:rPr lang="en-GB" dirty="0" smtClean="0"/>
              <a:t>The public tender will not fix a mechanical design</a:t>
            </a:r>
          </a:p>
          <a:p>
            <a:r>
              <a:rPr lang="en-GB" dirty="0" smtClean="0"/>
              <a:t>EPFL and STFC designs will be given as reference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631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MOONS	 Positioner manufacturing schedule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Public tender for positioner design issued: April 2017</a:t>
            </a:r>
          </a:p>
          <a:p>
            <a:r>
              <a:rPr lang="en-GB" dirty="0" smtClean="0"/>
              <a:t>Public tender answer deadline: End of May 2017</a:t>
            </a:r>
          </a:p>
          <a:p>
            <a:r>
              <a:rPr lang="en-GB" dirty="0" smtClean="0"/>
              <a:t>Evaluations: June 2017</a:t>
            </a:r>
          </a:p>
          <a:p>
            <a:pPr marL="0" indent="0">
              <a:buNone/>
            </a:pPr>
            <a:r>
              <a:rPr lang="en-GB" dirty="0" smtClean="0"/>
              <a:t>In discussion:</a:t>
            </a:r>
          </a:p>
          <a:p>
            <a:r>
              <a:rPr lang="en-GB" dirty="0" smtClean="0"/>
              <a:t>Preselection of 3 companies for prototype manufacturing: July 2017</a:t>
            </a:r>
          </a:p>
          <a:p>
            <a:r>
              <a:rPr lang="en-GB" dirty="0" smtClean="0"/>
              <a:t>Evaluations of prototypes: October 2017</a:t>
            </a:r>
          </a:p>
          <a:p>
            <a:endParaRPr lang="en-GB" dirty="0" smtClean="0"/>
          </a:p>
          <a:p>
            <a:r>
              <a:rPr lang="en-GB" dirty="0" smtClean="0"/>
              <a:t>Contract for manufacturing: July 2017 or November 2017</a:t>
            </a:r>
          </a:p>
          <a:p>
            <a:endParaRPr lang="en-GB" dirty="0"/>
          </a:p>
          <a:p>
            <a:r>
              <a:rPr lang="en-GB" dirty="0" smtClean="0"/>
              <a:t>Goal of overall project: Assembly of 1000 positioners starting summer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55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1653"/>
            <a:ext cx="7886700" cy="1325563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914400">
              <a:spcBef>
                <a:spcPts val="1000"/>
              </a:spcBef>
              <a:buFont typeface="Arial" panose="020B0604020202020204" pitchFamily="34" charset="0"/>
            </a:pPr>
            <a:r>
              <a:rPr lang="en-GB" sz="3200" dirty="0">
                <a:latin typeface="+mn-lt"/>
                <a:ea typeface="+mn-ea"/>
                <a:cs typeface="+mn-cs"/>
              </a:rPr>
              <a:t>Context</a:t>
            </a:r>
            <a:endParaRPr lang="en-GB" sz="28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Screen Shot 2014-12-12 at 13.15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08" y="4171171"/>
            <a:ext cx="2349112" cy="2334338"/>
          </a:xfrm>
          <a:prstGeom prst="rect">
            <a:avLst/>
          </a:prstGeo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766762" y="1484784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A fiber positioner robot is a 2 DOF, planar robot with a SCARA like kinematic with almost parallel axes (curved focal surface)</a:t>
            </a:r>
          </a:p>
          <a:p>
            <a:pP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Its purpose is to position an optical </a:t>
            </a:r>
            <a:r>
              <a:rPr lang="en-U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fibre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which will collect the light of a star or a distant galaxy</a:t>
            </a:r>
          </a:p>
          <a:p>
            <a:pPr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To maximize the number of observable targets, thousands of positioners are mounted in a high-density array</a:t>
            </a:r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272" y="4330991"/>
            <a:ext cx="2952328" cy="2014699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98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161022_19424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680895" y="692696"/>
            <a:ext cx="4626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10 positioners demo move</a:t>
            </a:r>
            <a:endParaRPr lang="en-GB" sz="3200" dirty="0"/>
          </a:p>
        </p:txBody>
      </p:sp>
      <p:sp>
        <p:nvSpPr>
          <p:cNvPr id="8" name="Rectangle 7">
            <a:hlinkClick r:id="rId6"/>
          </p:cNvPr>
          <p:cNvSpPr/>
          <p:nvPr/>
        </p:nvSpPr>
        <p:spPr>
          <a:xfrm>
            <a:off x="1763688" y="1456293"/>
            <a:ext cx="5311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https://www.youtube.com/watch?v=_</a:t>
            </a:r>
            <a:r>
              <a:rPr lang="en-GB" dirty="0" smtClean="0">
                <a:hlinkClick r:id="rId6"/>
              </a:rPr>
              <a:t>S8JIjHawv0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3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/>
          </a:bodyPr>
          <a:lstStyle/>
          <a:p>
            <a:pPr algn="ctr" defTabSz="914400">
              <a:spcBef>
                <a:spcPts val="1000"/>
              </a:spcBef>
              <a:buFont typeface="Arial" panose="020B0604020202020204" pitchFamily="34" charset="0"/>
            </a:pPr>
            <a:r>
              <a:rPr lang="en-GB" sz="3200" dirty="0">
                <a:latin typeface="+mn-lt"/>
                <a:ea typeface="+mn-ea"/>
                <a:cs typeface="+mn-cs"/>
              </a:rPr>
              <a:t>Context</a:t>
            </a:r>
            <a:endParaRPr lang="en-GB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766762" y="191683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The 3 main projects in development today are PFS, DESI and MOONS</a:t>
            </a:r>
          </a:p>
          <a:p>
            <a:r>
              <a:rPr lang="en-GB" sz="2400" dirty="0" smtClean="0"/>
              <a:t>The </a:t>
            </a:r>
            <a:r>
              <a:rPr lang="en-GB" sz="2400" dirty="0" err="1" smtClean="0"/>
              <a:t>astrobots</a:t>
            </a:r>
            <a:r>
              <a:rPr lang="en-GB" sz="2400" dirty="0" smtClean="0"/>
              <a:t> group at EPFL contribute to all of them and is also planning future projects</a:t>
            </a:r>
          </a:p>
          <a:p>
            <a:endParaRPr lang="en-GB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8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t="14805"/>
          <a:stretch/>
        </p:blipFill>
        <p:spPr>
          <a:xfrm>
            <a:off x="554691" y="1628800"/>
            <a:ext cx="8034618" cy="43576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5536" y="90817"/>
            <a:ext cx="7760970" cy="813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 smtClean="0"/>
              <a:t>DESI</a:t>
            </a:r>
            <a:endParaRPr lang="fr-CH" dirty="0"/>
          </a:p>
        </p:txBody>
      </p:sp>
      <p:sp>
        <p:nvSpPr>
          <p:cNvPr id="6" name="Rectangle 5"/>
          <p:cNvSpPr/>
          <p:nvPr/>
        </p:nvSpPr>
        <p:spPr>
          <a:xfrm>
            <a:off x="5076056" y="1268760"/>
            <a:ext cx="2924944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7" name="Group 6"/>
          <p:cNvGrpSpPr/>
          <p:nvPr/>
        </p:nvGrpSpPr>
        <p:grpSpPr>
          <a:xfrm>
            <a:off x="4954327" y="1502312"/>
            <a:ext cx="3168402" cy="2426996"/>
            <a:chOff x="3563888" y="2276872"/>
            <a:chExt cx="4464546" cy="3419842"/>
          </a:xfrm>
        </p:grpSpPr>
        <p:pic>
          <p:nvPicPr>
            <p:cNvPr id="10" name="Content Placeholder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888" y="2276872"/>
              <a:ext cx="4464546" cy="3419842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4355976" y="4726979"/>
              <a:ext cx="43204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16016" y="4484413"/>
              <a:ext cx="1251636" cy="368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100" dirty="0" smtClean="0">
                  <a:solidFill>
                    <a:srgbClr val="FF0000"/>
                  </a:solidFill>
                </a:rPr>
                <a:t>Focal plane</a:t>
              </a:r>
              <a:endParaRPr lang="fr-CH" sz="11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2259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t="14268" r="4434" b="21601"/>
          <a:stretch/>
        </p:blipFill>
        <p:spPr>
          <a:xfrm>
            <a:off x="385242" y="3061380"/>
            <a:ext cx="7615758" cy="32985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122952" y="2878007"/>
            <a:ext cx="7183710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8" name="Shape 206"/>
          <p:cNvPicPr preferRelativeResize="0"/>
          <p:nvPr/>
        </p:nvPicPr>
        <p:blipFill rotWithShape="1">
          <a:blip r:embed="rId4">
            <a:alphaModFix/>
          </a:blip>
          <a:srcRect l="2468" t="61200"/>
          <a:stretch/>
        </p:blipFill>
        <p:spPr>
          <a:xfrm>
            <a:off x="1122952" y="1494110"/>
            <a:ext cx="7862197" cy="199568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95536" y="90817"/>
            <a:ext cx="7760970" cy="813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 smtClean="0"/>
              <a:t>DESI</a:t>
            </a:r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Philipp Hörler, 02.03.2017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7110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11211" y="1801507"/>
            <a:ext cx="3001300" cy="4828688"/>
            <a:chOff x="1011211" y="1801507"/>
            <a:chExt cx="3001300" cy="4828688"/>
          </a:xfrm>
        </p:grpSpPr>
        <p:pic>
          <p:nvPicPr>
            <p:cNvPr id="18" name="Picture 17" descr="C:\Users\Bobby\PDMWorks Working Folder\DE-1000-0101exp.JP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179"/>
            <a:stretch/>
          </p:blipFill>
          <p:spPr bwMode="auto">
            <a:xfrm rot="17101831">
              <a:off x="299904" y="2512814"/>
              <a:ext cx="4423913" cy="3001300"/>
            </a:xfrm>
            <a:prstGeom prst="rect">
              <a:avLst/>
            </a:prstGeom>
            <a:noFill/>
            <a:extLst/>
          </p:spPr>
        </p:pic>
        <p:sp>
          <p:nvSpPr>
            <p:cNvPr id="19" name="Rectangle 18"/>
            <p:cNvSpPr/>
            <p:nvPr/>
          </p:nvSpPr>
          <p:spPr>
            <a:xfrm>
              <a:off x="1647662" y="6056487"/>
              <a:ext cx="1232017" cy="573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smtClean="0"/>
              <a:t>One focal plane </a:t>
            </a:r>
            <a:r>
              <a:rPr lang="fr-CH" dirty="0" err="1" smtClean="0"/>
              <a:t>petal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09" y="1484784"/>
            <a:ext cx="3657577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F4BA5-3093-4432-8795-92A3217F89AA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3515096" y="5382014"/>
            <a:ext cx="1306512" cy="307777"/>
          </a:xfrm>
          <a:prstGeom prst="callout1">
            <a:avLst>
              <a:gd name="adj1" fmla="val 36226"/>
              <a:gd name="adj2" fmla="val 123652"/>
              <a:gd name="adj3" fmla="val 51333"/>
              <a:gd name="adj4" fmla="val 98295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H" sz="1400" dirty="0" smtClean="0"/>
              <a:t>500 </a:t>
            </a:r>
            <a:r>
              <a:rPr lang="fr-CH" sz="1400" dirty="0" err="1" smtClean="0"/>
              <a:t>Positioners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695089" y="4927907"/>
            <a:ext cx="1178143" cy="307777"/>
          </a:xfrm>
          <a:prstGeom prst="callout1">
            <a:avLst>
              <a:gd name="adj1" fmla="val 53702"/>
              <a:gd name="adj2" fmla="val 135997"/>
              <a:gd name="adj3" fmla="val 51333"/>
              <a:gd name="adj4" fmla="val 98295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H" sz="1400" dirty="0"/>
              <a:t>S</a:t>
            </a:r>
            <a:r>
              <a:rPr lang="fr-CH" sz="1400" dirty="0" smtClean="0"/>
              <a:t>upport plate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543999" y="5919491"/>
            <a:ext cx="1131015" cy="307777"/>
          </a:xfrm>
          <a:prstGeom prst="callout1">
            <a:avLst>
              <a:gd name="adj1" fmla="val -94847"/>
              <a:gd name="adj2" fmla="val 3349"/>
              <a:gd name="adj3" fmla="val 13467"/>
              <a:gd name="adj4" fmla="val 14719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H" sz="1400" dirty="0" smtClean="0"/>
              <a:t>Focal surface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722954" y="3258137"/>
            <a:ext cx="1252779" cy="307777"/>
          </a:xfrm>
          <a:prstGeom prst="callout1">
            <a:avLst>
              <a:gd name="adj1" fmla="val 77004"/>
              <a:gd name="adj2" fmla="val -37920"/>
              <a:gd name="adj3" fmla="val 54245"/>
              <a:gd name="adj4" fmla="val 2285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H" sz="1400" dirty="0" smtClean="0"/>
              <a:t>Fibre </a:t>
            </a:r>
            <a:r>
              <a:rPr lang="fr-CH" sz="1400" dirty="0" err="1" smtClean="0"/>
              <a:t>spoolbox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457897" y="5155467"/>
            <a:ext cx="996940" cy="307777"/>
          </a:xfrm>
          <a:prstGeom prst="callout1">
            <a:avLst>
              <a:gd name="adj1" fmla="val 82830"/>
              <a:gd name="adj2" fmla="val -100695"/>
              <a:gd name="adj3" fmla="val 54245"/>
              <a:gd name="adj4" fmla="val 2285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H" sz="1400" dirty="0" smtClean="0"/>
              <a:t>GFA </a:t>
            </a:r>
            <a:r>
              <a:rPr lang="fr-CH" sz="1400" dirty="0" err="1" smtClean="0"/>
              <a:t>sensor</a:t>
            </a:r>
            <a:endParaRPr lang="en-GB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166245" y="4664165"/>
            <a:ext cx="1310552" cy="307777"/>
          </a:xfrm>
          <a:prstGeom prst="callout1">
            <a:avLst>
              <a:gd name="adj1" fmla="val -97759"/>
              <a:gd name="adj2" fmla="val -44720"/>
              <a:gd name="adj3" fmla="val 54245"/>
              <a:gd name="adj4" fmla="val 2285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H" sz="1400" dirty="0" err="1" smtClean="0"/>
              <a:t>Cooling</a:t>
            </a:r>
            <a:r>
              <a:rPr lang="fr-CH" sz="1400" dirty="0" smtClean="0"/>
              <a:t> for GFA</a:t>
            </a:r>
            <a:endParaRPr lang="en-GB" sz="14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smtClean="0"/>
              <a:t>Philipp Hörler, 02.03.2017</a:t>
            </a:r>
            <a:endParaRPr lang="fr-CH" dirty="0"/>
          </a:p>
        </p:txBody>
      </p:sp>
      <p:sp>
        <p:nvSpPr>
          <p:cNvPr id="9" name="TextBox 8"/>
          <p:cNvSpPr txBox="1"/>
          <p:nvPr/>
        </p:nvSpPr>
        <p:spPr>
          <a:xfrm>
            <a:off x="3895649" y="2154771"/>
            <a:ext cx="1123577" cy="307777"/>
          </a:xfrm>
          <a:prstGeom prst="callout1">
            <a:avLst>
              <a:gd name="adj1" fmla="val 59528"/>
              <a:gd name="adj2" fmla="val 154113"/>
              <a:gd name="adj3" fmla="val 54245"/>
              <a:gd name="adj4" fmla="val 98992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H" sz="1400" dirty="0" smtClean="0"/>
              <a:t>Fibre </a:t>
            </a:r>
            <a:r>
              <a:rPr lang="fr-CH" sz="1400" dirty="0" err="1" smtClean="0"/>
              <a:t>routing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380189" y="3158704"/>
            <a:ext cx="1671804" cy="523220"/>
          </a:xfrm>
          <a:prstGeom prst="callout1">
            <a:avLst>
              <a:gd name="adj1" fmla="val 65804"/>
              <a:gd name="adj2" fmla="val 120804"/>
              <a:gd name="adj3" fmla="val 57192"/>
              <a:gd name="adj4" fmla="val 83570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 smtClean="0"/>
              <a:t>Fibre and electronic </a:t>
            </a:r>
          </a:p>
          <a:p>
            <a:r>
              <a:rPr lang="en-GB" sz="1400" dirty="0" smtClean="0"/>
              <a:t>bundling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89226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1234</Words>
  <Application>Microsoft Office PowerPoint</Application>
  <PresentationFormat>On-screen Show (4:3)</PresentationFormat>
  <Paragraphs>384</Paragraphs>
  <Slides>50</Slides>
  <Notes>15</Notes>
  <HiddenSlides>2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Document</vt:lpstr>
      <vt:lpstr>PowerPoint Presentation</vt:lpstr>
      <vt:lpstr>Outline</vt:lpstr>
      <vt:lpstr>PowerPoint Presentation</vt:lpstr>
      <vt:lpstr>Context</vt:lpstr>
      <vt:lpstr>Context</vt:lpstr>
      <vt:lpstr>Context</vt:lpstr>
      <vt:lpstr>PowerPoint Presentation</vt:lpstr>
      <vt:lpstr>PowerPoint Presentation</vt:lpstr>
      <vt:lpstr>One focal plane petal</vt:lpstr>
      <vt:lpstr>Prototype of the DESI positioner</vt:lpstr>
      <vt:lpstr>Positioner requirements (MOONS Project)</vt:lpstr>
      <vt:lpstr>Tilt definition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Shared work-spaces</vt:lpstr>
      <vt:lpstr>Challenges</vt:lpstr>
      <vt:lpstr>Solution</vt:lpstr>
      <vt:lpstr>Test on hardware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Position Repeatability </vt:lpstr>
      <vt:lpstr>PowerPoint Presentation</vt:lpstr>
      <vt:lpstr>Tilt results</vt:lpstr>
      <vt:lpstr>Tilts</vt:lpstr>
      <vt:lpstr>Outline</vt:lpstr>
      <vt:lpstr>MOONS  Positioner manufacturing</vt:lpstr>
      <vt:lpstr>MOONS  Positioner manufacturing schedule</vt:lpstr>
      <vt:lpstr>PowerPoint Presentation</vt:lpstr>
    </vt:vector>
  </TitlesOfParts>
  <Company>MIA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Robotics From Reseach To Industry</dc:title>
  <dc:creator>Admin</dc:creator>
  <cp:lastModifiedBy>Philipp Hörler</cp:lastModifiedBy>
  <cp:revision>112</cp:revision>
  <dcterms:created xsi:type="dcterms:W3CDTF">2008-01-13T14:36:49Z</dcterms:created>
  <dcterms:modified xsi:type="dcterms:W3CDTF">2017-03-02T08:39:57Z</dcterms:modified>
</cp:coreProperties>
</file>